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Default Extension="emf" ContentType="image/x-emf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Default Extension="vml" ContentType="application/vnd.openxmlformats-officedocument.vmlDrawing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Default Extension="docx" ContentType="application/vnd.openxmlformats-officedocument.wordprocessingml.document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Default Extension="bin" ContentType="application/vnd.openxmlformats-officedocument.oleObject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816" r:id="rId14"/>
  </p:sldMasterIdLst>
  <p:handoutMasterIdLst>
    <p:handoutMasterId r:id="rId71"/>
  </p:handoutMasterIdLst>
  <p:sldIdLst>
    <p:sldId id="268" r:id="rId15"/>
    <p:sldId id="273" r:id="rId16"/>
    <p:sldId id="274" r:id="rId17"/>
    <p:sldId id="275" r:id="rId18"/>
    <p:sldId id="276" r:id="rId19"/>
    <p:sldId id="286" r:id="rId20"/>
    <p:sldId id="287" r:id="rId21"/>
    <p:sldId id="288" r:id="rId22"/>
    <p:sldId id="301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2" r:id="rId35"/>
    <p:sldId id="300" r:id="rId36"/>
    <p:sldId id="277" r:id="rId37"/>
    <p:sldId id="278" r:id="rId38"/>
    <p:sldId id="279" r:id="rId39"/>
    <p:sldId id="280" r:id="rId40"/>
    <p:sldId id="281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2" r:id="rId50"/>
    <p:sldId id="313" r:id="rId51"/>
    <p:sldId id="314" r:id="rId52"/>
    <p:sldId id="315" r:id="rId53"/>
    <p:sldId id="317" r:id="rId54"/>
    <p:sldId id="318" r:id="rId55"/>
    <p:sldId id="319" r:id="rId56"/>
    <p:sldId id="320" r:id="rId57"/>
    <p:sldId id="321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38E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541" autoAdjust="0"/>
  </p:normalViewPr>
  <p:slideViewPr>
    <p:cSldViewPr>
      <p:cViewPr>
        <p:scale>
          <a:sx n="70" d="100"/>
          <a:sy n="70" d="100"/>
        </p:scale>
        <p:origin x="-858" y="-360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2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viewProps" Target="viewProps.xml"/><Relationship Id="rId78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customXml" Target="../customXml/item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2013%20&#233;vi%20KN%20korrel&#225;ci&#243;s%20t&#225;bl&#225;k\TRP13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Változások</a:t>
            </a:r>
            <a:r>
              <a:rPr lang="en-US" dirty="0"/>
              <a:t> </a:t>
            </a:r>
            <a:r>
              <a:rPr lang="en-US" dirty="0" err="1" smtClean="0"/>
              <a:t>darabszáma</a:t>
            </a:r>
            <a:endParaRPr lang="en-US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'Árucsoport szintű megoszlás'!$B$1</c:f>
              <c:strCache>
                <c:ptCount val="1"/>
                <c:pt idx="0">
                  <c:v>Változások darabszáma</c:v>
                </c:pt>
              </c:strCache>
            </c:strRef>
          </c:tx>
          <c:invertIfNegative val="0"/>
          <c:cat>
            <c:numRef>
              <c:f>'Árucsoport szintű megoszlás'!$A$2:$A$10</c:f>
              <c:numCache>
                <c:formatCode>gene\r\a\l</c:formatCode>
                <c:ptCount val="9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12</c:v>
                </c:pt>
                <c:pt idx="4">
                  <c:v>27</c:v>
                </c:pt>
                <c:pt idx="5">
                  <c:v>30</c:v>
                </c:pt>
                <c:pt idx="6">
                  <c:v>44</c:v>
                </c:pt>
                <c:pt idx="7">
                  <c:v>51</c:v>
                </c:pt>
                <c:pt idx="8">
                  <c:v>76</c:v>
                </c:pt>
              </c:numCache>
            </c:numRef>
          </c:cat>
          <c:val>
            <c:numRef>
              <c:f>'Árucsoport szintű megoszlás'!$B$2:$B$10</c:f>
              <c:numCache>
                <c:formatCode>gene\r\a\l</c:formatCode>
                <c:ptCount val="9"/>
                <c:pt idx="0">
                  <c:v>2</c:v>
                </c:pt>
                <c:pt idx="1">
                  <c:v>1</c:v>
                </c:pt>
                <c:pt idx="2">
                  <c:v>10</c:v>
                </c:pt>
                <c:pt idx="3">
                  <c:v>3</c:v>
                </c:pt>
                <c:pt idx="4">
                  <c:v>8</c:v>
                </c:pt>
                <c:pt idx="5">
                  <c:v>10</c:v>
                </c:pt>
                <c:pt idx="6">
                  <c:v>4</c:v>
                </c:pt>
                <c:pt idx="7">
                  <c:v>12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695424"/>
        <c:axId val="160696960"/>
        <c:axId val="0"/>
      </c:bar3DChart>
      <c:dateAx>
        <c:axId val="160695424"/>
        <c:scaling>
          <c:orientation val="minMax"/>
        </c:scaling>
        <c:delete val="0"/>
        <c:axPos val="b"/>
        <c:numFmt formatCode="gene\r\a\l" sourceLinked="1"/>
        <c:majorTickMark val="out"/>
        <c:minorTickMark val="none"/>
        <c:tickLblPos val="nextTo"/>
        <c:crossAx val="160696960"/>
        <c:crosses val="autoZero"/>
        <c:auto val="1"/>
        <c:lblOffset val="100"/>
        <c:baseTimeUnit val="days"/>
      </c:dateAx>
      <c:valAx>
        <c:axId val="160696960"/>
        <c:scaling>
          <c:orientation val="minMax"/>
        </c:scaling>
        <c:delete val="0"/>
        <c:axPos val="l"/>
        <c:majorGridlines/>
        <c:numFmt formatCode="gene\r\a\l" sourceLinked="1"/>
        <c:majorTickMark val="out"/>
        <c:minorTickMark val="none"/>
        <c:tickLblPos val="nextTo"/>
        <c:crossAx val="160695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13D78-5A4E-49F6-81E6-78625059B00D}" type="datetimeFigureOut">
              <a:rPr lang="hu-HU" smtClean="0"/>
              <a:pPr/>
              <a:t>2013.01.10.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D40C2-0BB2-44FF-AF74-042EED6D47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4807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562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70600" y="2159000"/>
            <a:ext cx="147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696200" y="2159000"/>
            <a:ext cx="147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8355855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4854806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1185836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562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312522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287547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70571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854401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2506022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1083593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3993772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587959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029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562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324600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3246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562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308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30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308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30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9530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86385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3933825" y="1104900"/>
            <a:ext cx="1146175" cy="52197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95300" y="1104900"/>
            <a:ext cx="3286125" cy="52197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9530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86385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3933825" y="1104900"/>
            <a:ext cx="1146175" cy="52197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95300" y="1104900"/>
            <a:ext cx="3286125" cy="52197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66000" y="203200"/>
            <a:ext cx="2286000" cy="6604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0" y="203200"/>
            <a:ext cx="6705600" cy="660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81788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81788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0600" y="2159000"/>
            <a:ext cx="30988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799" tIns="50799" rIns="50799" bIns="50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81788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799" tIns="50799" rIns="50799" bIns="50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779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6613" indent="-569913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1113" indent="-569913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5613" indent="-569913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0113" indent="-569913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4613" indent="-569913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369" indent="-571494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565" indent="-571494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760" indent="-571494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4956" indent="-571494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hu-HU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324100"/>
            <a:ext cx="81788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81788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753100"/>
            <a:ext cx="81788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753100"/>
            <a:ext cx="81788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3746500"/>
            <a:ext cx="45847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04900"/>
            <a:ext cx="45847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3746500"/>
            <a:ext cx="45847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04900"/>
            <a:ext cx="45847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agribusiness.hu/galeria/image/products/688_kamion-1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5.xml"/><Relationship Id="rId6" Type="http://schemas.openxmlformats.org/officeDocument/2006/relationships/hyperlink" Target="http://www.agribusiness.hu/galeria/image/products/688_kamion-1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.jpeg"/><Relationship Id="rId7" Type="http://schemas.openxmlformats.org/officeDocument/2006/relationships/package" Target="../embeddings/Microsoft_Word-dokumentum1.docx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://sejk.oep.hu/content.php?s=catalog&amp;portallang=hu" TargetMode="Externa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5.xml"/><Relationship Id="rId4" Type="http://schemas.openxmlformats.org/officeDocument/2006/relationships/hyperlink" Target="https://openkkk.nav.gov.hu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ép 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0">
                <a:schemeClr val="tx1">
                  <a:lumMod val="50000"/>
                  <a:lumOff val="50000"/>
                  <a:alpha val="62000"/>
                </a:schemeClr>
              </a:gs>
              <a:gs pos="0">
                <a:srgbClr val="38E8AD"/>
              </a:gs>
              <a:gs pos="5000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1"/>
          <p:cNvSpPr>
            <a:spLocks noChangeShapeType="1"/>
          </p:cNvSpPr>
          <p:nvPr/>
        </p:nvSpPr>
        <p:spPr bwMode="auto">
          <a:xfrm flipH="1">
            <a:off x="2589213" y="1631950"/>
            <a:ext cx="0" cy="4260850"/>
          </a:xfrm>
          <a:prstGeom prst="line">
            <a:avLst/>
          </a:prstGeom>
          <a:noFill/>
          <a:ln w="38100">
            <a:solidFill>
              <a:srgbClr val="A399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hu-HU" smtClean="0"/>
          </a:p>
        </p:txBody>
      </p:sp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95413"/>
            <a:ext cx="20320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/>
          </p:cNvSpPr>
          <p:nvPr/>
        </p:nvSpPr>
        <p:spPr bwMode="auto">
          <a:xfrm>
            <a:off x="4503738" y="5027813"/>
            <a:ext cx="5608637" cy="81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sz="4800" dirty="0" smtClean="0">
              <a:latin typeface="Times New Roman" pitchFamily="18" charset="0"/>
              <a:ea typeface="Lucida Grande" charset="0"/>
              <a:cs typeface="Times New Roman" pitchFamily="18" charset="0"/>
              <a:sym typeface="Verdana Bold" charset="0"/>
            </a:endParaRPr>
          </a:p>
          <a:p>
            <a:pPr>
              <a:lnSpc>
                <a:spcPct val="10000"/>
              </a:lnSpc>
            </a:pPr>
            <a:endParaRPr lang="en-US" sz="2100" dirty="0" smtClean="0"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722678" y="809604"/>
            <a:ext cx="478634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Cambria Math" pitchFamily="18" charset="0"/>
                <a:ea typeface="Cambria Math" pitchFamily="18" charset="0"/>
              </a:rPr>
              <a:t>Vámszakmai Konferencia</a:t>
            </a:r>
          </a:p>
          <a:p>
            <a:endParaRPr lang="hu-HU" sz="36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hu-HU" sz="3600" dirty="0" smtClean="0">
                <a:latin typeface="Cambria Math" pitchFamily="18" charset="0"/>
                <a:ea typeface="Cambria Math" pitchFamily="18" charset="0"/>
              </a:rPr>
              <a:t>Változások a közösségi vámjogszabályokban</a:t>
            </a:r>
          </a:p>
          <a:p>
            <a:endParaRPr lang="hu-HU" sz="3600" dirty="0">
              <a:latin typeface="Cambria Math" pitchFamily="18" charset="0"/>
              <a:ea typeface="Cambria Math" pitchFamily="18" charset="0"/>
            </a:endParaRPr>
          </a:p>
          <a:p>
            <a:r>
              <a:rPr lang="hu-HU" sz="3600" dirty="0" smtClean="0">
                <a:latin typeface="Cambria Math" pitchFamily="18" charset="0"/>
                <a:ea typeface="Cambria Math" pitchFamily="18" charset="0"/>
              </a:rPr>
              <a:t>Fekete Attila</a:t>
            </a:r>
          </a:p>
          <a:p>
            <a:endParaRPr lang="hu-HU" sz="36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hu-HU" sz="3600" dirty="0" smtClean="0">
                <a:latin typeface="Cambria Math" pitchFamily="18" charset="0"/>
                <a:ea typeface="Cambria Math" pitchFamily="18" charset="0"/>
              </a:rPr>
              <a:t>NAV KH Vám Főosztály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5475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3722678" y="809604"/>
            <a:ext cx="478634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Cambria Math" pitchFamily="18" charset="0"/>
                <a:ea typeface="Cambria Math" pitchFamily="18" charset="0"/>
              </a:rPr>
              <a:t>Vámszakmai Konferencia</a:t>
            </a:r>
          </a:p>
          <a:p>
            <a:endParaRPr lang="hu-HU" sz="36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hu-HU" sz="3600" dirty="0" smtClean="0">
                <a:latin typeface="Cambria Math" pitchFamily="18" charset="0"/>
                <a:ea typeface="Cambria Math" pitchFamily="18" charset="0"/>
              </a:rPr>
              <a:t>Változások a nemzeti vámjogi szabályozásban</a:t>
            </a:r>
          </a:p>
          <a:p>
            <a:endParaRPr lang="hu-HU" sz="3600" dirty="0">
              <a:latin typeface="Cambria Math" pitchFamily="18" charset="0"/>
              <a:ea typeface="Cambria Math" pitchFamily="18" charset="0"/>
            </a:endParaRPr>
          </a:p>
          <a:p>
            <a:r>
              <a:rPr lang="hu-HU" sz="3600" dirty="0" smtClean="0">
                <a:latin typeface="Cambria Math" pitchFamily="18" charset="0"/>
                <a:ea typeface="Cambria Math" pitchFamily="18" charset="0"/>
              </a:rPr>
              <a:t>Kurunczi Zoltán</a:t>
            </a:r>
          </a:p>
          <a:p>
            <a:endParaRPr lang="hu-HU" sz="36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hu-HU" sz="3600" dirty="0" smtClean="0">
                <a:latin typeface="Cambria Math" pitchFamily="18" charset="0"/>
                <a:ea typeface="Cambria Math" pitchFamily="18" charset="0"/>
              </a:rPr>
              <a:t>NAV KH Vám Főosztály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0" name="Line 1"/>
          <p:cNvSpPr>
            <a:spLocks noChangeShapeType="1"/>
          </p:cNvSpPr>
          <p:nvPr/>
        </p:nvSpPr>
        <p:spPr bwMode="auto">
          <a:xfrm flipH="1">
            <a:off x="2589213" y="1631950"/>
            <a:ext cx="0" cy="4260850"/>
          </a:xfrm>
          <a:prstGeom prst="line">
            <a:avLst/>
          </a:prstGeom>
          <a:noFill/>
          <a:ln w="38100">
            <a:solidFill>
              <a:srgbClr val="A399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hu-HU" smtClean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95413"/>
            <a:ext cx="20320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2127672" y="1813315"/>
            <a:ext cx="57150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A vámeljárásokat, vámigazgatási eljárásokat közvetlenül érintő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jogszabályváltozások</a:t>
            </a:r>
            <a:endParaRPr lang="hu-HU" sz="2000" b="1" dirty="0"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a Magyar Közlöny 2012. évi 159. számában kihirdetett, az egyes adótörvények és azzal összefüggő egyéb törvények módosításáról szóló 2012. évi CLXXVIII. törvény;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a  Magyar Közlöny 2012. évi 176. számában kihirdetett, a közösségi vámjog végrehajtásának részletes szabályairól szóló 15/2004. (IV. 5.) PM rendelet és az integrált postaforgalomra vonatkozó egyes vámszabályokról szóló 38/2009. (XII. 22.) PM rendelet módosításáról szóló 42/2012. (XII. 21.) NGM rendelet.</a:t>
            </a:r>
          </a:p>
          <a:p>
            <a:pPr algn="l"/>
            <a:endParaRPr lang="hu-HU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mbria Math" pitchFamily="18" charset="0"/>
                <a:ea typeface="Cambria Math" pitchFamily="18" charset="0"/>
              </a:rPr>
              <a:t>Változások a nemzeti vámjogi szabályozásban 2013. január 1-jével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mbria Math" pitchFamily="18" charset="0"/>
                <a:ea typeface="Cambria Math" pitchFamily="18" charset="0"/>
              </a:rPr>
              <a:t>Változások a nemzeti vámjogi szabályozásban 2013. január 1-jével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415704" y="2181760"/>
            <a:ext cx="6000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Az egyes adótörvények és azzal összefüggő egyéb törvények módosításáról szóló 2012. évi CLXXVIII. törvény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módosította</a:t>
            </a:r>
            <a:endParaRPr lang="hu-HU" sz="2000" b="1" dirty="0">
              <a:latin typeface="Cambria Math" pitchFamily="18" charset="0"/>
              <a:ea typeface="Cambria Math" pitchFamily="18" charset="0"/>
            </a:endParaRPr>
          </a:p>
          <a:p>
            <a:pPr algn="l"/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az energiaadóról szóló 2003. évi LXXXVIII. törvényt (Et.),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az általános forgalmi adóról szóló 2007. évi CXXVII. törvényt (Áfa tv.),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a közösségi vámjog végrehajtásáról szóló 2003. évi CXXVI. törvényt (</a:t>
            </a:r>
            <a:r>
              <a:rPr lang="hu-HU" sz="2000" dirty="0" err="1">
                <a:latin typeface="Cambria Math" pitchFamily="18" charset="0"/>
                <a:ea typeface="Cambria Math" pitchFamily="18" charset="0"/>
              </a:rPr>
              <a:t>Vtv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.).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mbria Math" pitchFamily="18" charset="0"/>
                <a:ea typeface="Cambria Math" pitchFamily="18" charset="0"/>
              </a:rPr>
              <a:t>Változások a nemzeti vámjogi szabályozásban 2013. január 1-jével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293918" y="1937792"/>
            <a:ext cx="60007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Változások az energiaadó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tekintetében</a:t>
            </a:r>
            <a:endParaRPr lang="hu-HU" sz="2000" b="1" dirty="0">
              <a:latin typeface="Cambria Math" pitchFamily="18" charset="0"/>
              <a:ea typeface="Cambria Math" pitchFamily="18" charset="0"/>
            </a:endParaRPr>
          </a:p>
          <a:p>
            <a:pPr algn="l"/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az Et. 7. § (1) bekezdése szerint energiaadóval kapcsolatos adóztatási feladatokat az állami adóhatóság látja el,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ha a felhasználó (a lakossági fogyasztót kivéve) közvetlenül az Európai Unión kívüli országból energiát vásárol, marad a kivetéses adóztatás a szabad forgalomba bocsátás során a vámhatóság által,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a kiszabott energiaadót a 10032000-01037382-00000000 számú (51-es számlakódú) NAV vámhatósági termékimport energiaadó bevételi számlára kell megfizetni.</a:t>
            </a:r>
          </a:p>
        </p:txBody>
      </p:sp>
    </p:spTree>
    <p:extLst>
      <p:ext uri="{BB962C8B-B14F-4D97-AF65-F5344CB8AC3E}">
        <p14:creationId xmlns:p14="http://schemas.microsoft.com/office/powerpoint/2010/main" val="376994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mbria Math" pitchFamily="18" charset="0"/>
                <a:ea typeface="Cambria Math" pitchFamily="18" charset="0"/>
              </a:rPr>
              <a:t>Változások a nemzeti vámjogi szabályozásban 2013. január 1-jével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436794" y="1960334"/>
            <a:ext cx="60007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Változások az áfa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tekintetében</a:t>
            </a:r>
            <a:endParaRPr lang="hu-HU" sz="2000" b="1" dirty="0">
              <a:latin typeface="Cambria Math" pitchFamily="18" charset="0"/>
              <a:ea typeface="Cambria Math" pitchFamily="18" charset="0"/>
            </a:endParaRPr>
          </a:p>
          <a:p>
            <a:pPr algn="l"/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az Áfa tv. 156. § (1) bekezdése szerint az áfa önadózó az áfa összegét csak akkor állapíthatja meg önadózással, ha a vámtartozás a Vámkódex 201. cikkében meghatározottak szerint keletkezett,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ha az árukiadást követően a vámáru-nyilatkozatot fizetési kötelezettséget eredményezően módosítják,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továbbra is teljesíthető önadózással az áfa összege, amennyiben a vámtartozás keletkezése a 201. cikk szerint történt.</a:t>
            </a:r>
            <a:endParaRPr lang="hu-HU" sz="20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497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mbria Math" pitchFamily="18" charset="0"/>
                <a:ea typeface="Cambria Math" pitchFamily="18" charset="0"/>
              </a:rPr>
              <a:t>Változások a nemzeti vámjogi szabályozásban 2013. január 1-jével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283989" y="1435879"/>
            <a:ext cx="600079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Változások a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Vámtörvényben</a:t>
            </a:r>
            <a:endParaRPr lang="hu-HU" sz="2000" b="1" dirty="0">
              <a:latin typeface="Cambria Math" pitchFamily="18" charset="0"/>
              <a:ea typeface="Cambria Math" pitchFamily="18" charset="0"/>
            </a:endParaRPr>
          </a:p>
          <a:p>
            <a:pPr algn="l"/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megbízható vámadós definíciója,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nem közösségi adók és díjak definíciója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,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ú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j definíció: tatozás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az utólagos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ellenőrzés</a:t>
            </a:r>
          </a:p>
          <a:p>
            <a:pPr marL="972000" indent="-342900" algn="l">
              <a:buFont typeface="Wingdings" pitchFamily="2" charset="2"/>
              <a:buChar char="ü"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definíciója,</a:t>
            </a:r>
          </a:p>
          <a:p>
            <a:pPr marL="972000" indent="-342900" algn="l">
              <a:buFont typeface="Wingdings" pitchFamily="2" charset="2"/>
              <a:buChar char="ü"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kapcsolódó 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vizsgálat szabályai,</a:t>
            </a:r>
          </a:p>
          <a:p>
            <a:pPr marL="972000" indent="-342900" algn="l">
              <a:buFont typeface="Wingdings" pitchFamily="2" charset="2"/>
              <a:buChar char="ü"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kiegészítő 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ellenőrzés;</a:t>
            </a:r>
          </a:p>
          <a:p>
            <a:pPr algn="l"/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tranzitterületen működő üzletekben és vendéglátó ipari egységekben történő értékesítés szabályai,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áfa biztosítása alóli mentesség megadásának feltételei,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vámügynökök.</a:t>
            </a:r>
          </a:p>
        </p:txBody>
      </p:sp>
    </p:spTree>
    <p:extLst>
      <p:ext uri="{BB962C8B-B14F-4D97-AF65-F5344CB8AC3E}">
        <p14:creationId xmlns:p14="http://schemas.microsoft.com/office/powerpoint/2010/main" val="3950196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mbria Math" pitchFamily="18" charset="0"/>
                <a:ea typeface="Cambria Math" pitchFamily="18" charset="0"/>
              </a:rPr>
              <a:t>Változások a nemzeti vámjogi szabályozásban 2013. január 1-jével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436794" y="2238364"/>
            <a:ext cx="6000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A 42/2012. (XII. 21.) NGM rendelet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módosította</a:t>
            </a:r>
            <a:endParaRPr lang="hu-HU" sz="2000" b="1" dirty="0">
              <a:latin typeface="Cambria Math" pitchFamily="18" charset="0"/>
              <a:ea typeface="Cambria Math" pitchFamily="18" charset="0"/>
            </a:endParaRPr>
          </a:p>
          <a:p>
            <a:pPr algn="l"/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a közösségi vámjog végrehajtásának részletes szabályairól szóló 15/2004. (IV. 5.) PM rendeletet, 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az integrált postaforgalomra vonatkozó egyes vámszabályokról szóló 38/2009. (XII. 22.) PM rendeletet.</a:t>
            </a:r>
          </a:p>
        </p:txBody>
      </p:sp>
    </p:spTree>
    <p:extLst>
      <p:ext uri="{BB962C8B-B14F-4D97-AF65-F5344CB8AC3E}">
        <p14:creationId xmlns:p14="http://schemas.microsoft.com/office/powerpoint/2010/main" val="1109301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mbria Math" pitchFamily="18" charset="0"/>
                <a:ea typeface="Cambria Math" pitchFamily="18" charset="0"/>
              </a:rPr>
              <a:t>Változások a nemzeti vámjogi szabályozásban 2013. január 1-jével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436794" y="2238364"/>
            <a:ext cx="6000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Változások a 15/2004. (IV. 5.) PM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rendeletben</a:t>
            </a:r>
            <a:endParaRPr lang="hu-HU" sz="2000" b="1" dirty="0">
              <a:latin typeface="Cambria Math" pitchFamily="18" charset="0"/>
              <a:ea typeface="Cambria Math" pitchFamily="18" charset="0"/>
            </a:endParaRPr>
          </a:p>
          <a:p>
            <a:pPr algn="l"/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pontosítások a jogszabályi hivatkozásokban,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eseti, rendszeres házi szemle, valamint II. típusú vámudvaron végzett szolgálat szemledíjának számítási módszerei,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Stratégiai </a:t>
            </a:r>
            <a:r>
              <a:rPr lang="hu-HU" sz="2000" dirty="0" err="1">
                <a:latin typeface="Cambria Math" pitchFamily="18" charset="0"/>
                <a:ea typeface="Cambria Math" pitchFamily="18" charset="0"/>
              </a:rPr>
              <a:t>Légiszállítási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 Képesség (SAC) Program keretében C-17-es légi járművek vonatkozásában szemledíj-mentesség, ha nem kerül sor ideiglenes határnyitásra.</a:t>
            </a:r>
          </a:p>
        </p:txBody>
      </p:sp>
    </p:spTree>
    <p:extLst>
      <p:ext uri="{BB962C8B-B14F-4D97-AF65-F5344CB8AC3E}">
        <p14:creationId xmlns:p14="http://schemas.microsoft.com/office/powerpoint/2010/main" val="253481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mbria Math" pitchFamily="18" charset="0"/>
                <a:ea typeface="Cambria Math" pitchFamily="18" charset="0"/>
              </a:rPr>
              <a:t>Változások a nemzeti vámjogi szabályozásban 2013. január 1-jével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436794" y="2238364"/>
            <a:ext cx="65316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Szemledíjak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számítása</a:t>
            </a:r>
            <a:endParaRPr lang="hu-HU" sz="2000" b="1" dirty="0">
              <a:latin typeface="Cambria Math" pitchFamily="18" charset="0"/>
              <a:ea typeface="Cambria Math" pitchFamily="18" charset="0"/>
            </a:endParaRPr>
          </a:p>
          <a:p>
            <a:pPr algn="l"/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fix költség: 3.000,- Ft</a:t>
            </a:r>
          </a:p>
          <a:p>
            <a:pPr marL="972000" indent="-342900" algn="l">
              <a:buFont typeface="Wingdings" pitchFamily="2" charset="2"/>
              <a:buChar char="ü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eseti házi szemlénél szemlekérelmenként,</a:t>
            </a:r>
          </a:p>
          <a:p>
            <a:pPr marL="972000" indent="-342900" algn="l">
              <a:buFont typeface="Wingdings" pitchFamily="2" charset="2"/>
              <a:buChar char="ü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rendszeres házi szemle, valamint II. típusú vámudvaron végzett szolgálat esetében naponta,</a:t>
            </a:r>
          </a:p>
          <a:p>
            <a:pPr algn="l"/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óradíj</a:t>
            </a:r>
          </a:p>
          <a:p>
            <a:pPr marL="972000" indent="-342900" algn="l">
              <a:buFont typeface="Wingdings" pitchFamily="2" charset="2"/>
              <a:buChar char="ü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alsó fokú vámszerv hivatalos idején belül megkezdett óránként és személyenként 2.500 Ft,</a:t>
            </a:r>
          </a:p>
          <a:p>
            <a:pPr marL="972000" indent="-342900" algn="l">
              <a:buFont typeface="Wingdings" pitchFamily="2" charset="2"/>
              <a:buChar char="ü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alsó fokú vámszerv hivatalos idején túl, valamint munkaszüneti napon, heti pihenőnapon megkezdett óránként és személyenként 5.000 Ft.</a:t>
            </a:r>
          </a:p>
        </p:txBody>
      </p:sp>
    </p:spTree>
    <p:extLst>
      <p:ext uri="{BB962C8B-B14F-4D97-AF65-F5344CB8AC3E}">
        <p14:creationId xmlns:p14="http://schemas.microsoft.com/office/powerpoint/2010/main" val="2259087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mbria Math" pitchFamily="18" charset="0"/>
                <a:ea typeface="Cambria Math" pitchFamily="18" charset="0"/>
              </a:rPr>
              <a:t>Változások a nemzeti vámjogi szabályozásban 2013. január 1-jével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436794" y="2238364"/>
            <a:ext cx="6000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Változások a 38/2009. (XII.22.) PM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rendeletben</a:t>
            </a:r>
            <a:endParaRPr lang="hu-HU" sz="2000" b="1" dirty="0">
              <a:latin typeface="Cambria Math" pitchFamily="18" charset="0"/>
              <a:ea typeface="Cambria Math" pitchFamily="18" charset="0"/>
            </a:endParaRPr>
          </a:p>
          <a:p>
            <a:pPr algn="l"/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pontosítások: vám- és pénzügyőri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hivatal ⇒alsó 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fokú vámszerv,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a könnyített eljárás engedélyese szabad forgalomba bocsátás esetén lehet közvetlen képviselő is (5. § (1) bekezdés),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a szabad forgalomba bocsátás esetén az 5. § (2) bekezdés szerint a napi árunyilatkozatok mellé biztosíték nyújtása szükséges.</a:t>
            </a:r>
          </a:p>
        </p:txBody>
      </p:sp>
    </p:spTree>
    <p:extLst>
      <p:ext uri="{BB962C8B-B14F-4D97-AF65-F5344CB8AC3E}">
        <p14:creationId xmlns:p14="http://schemas.microsoft.com/office/powerpoint/2010/main" val="3949639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A </a:t>
            </a:r>
            <a:r>
              <a:rPr lang="hu-HU" sz="2800" dirty="0" err="1" smtClean="0">
                <a:latin typeface="Cambria Math" pitchFamily="18" charset="0"/>
                <a:ea typeface="Cambria Math" pitchFamily="18" charset="0"/>
              </a:rPr>
              <a:t>VK-VHR-t</a:t>
            </a:r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 módosító új jogszabályok és bevezetésük időpontja</a:t>
            </a:r>
            <a:endParaRPr lang="hu-HU" dirty="0"/>
          </a:p>
        </p:txBody>
      </p:sp>
      <p:sp>
        <p:nvSpPr>
          <p:cNvPr id="8" name="Téglalap 5"/>
          <p:cNvSpPr>
            <a:spLocks noChangeArrowheads="1"/>
          </p:cNvSpPr>
          <p:nvPr/>
        </p:nvSpPr>
        <p:spPr bwMode="auto">
          <a:xfrm>
            <a:off x="903536" y="2103288"/>
            <a:ext cx="83534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A 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Bizottság 756/2012/EU rendelete (EV kitöltés) 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2013. január 1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hu-HU" sz="24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hu-HU" sz="2400" dirty="0">
                <a:latin typeface="Cambria Math" pitchFamily="18" charset="0"/>
                <a:ea typeface="Cambria Math" pitchFamily="18" charset="0"/>
              </a:rPr>
              <a:t>A Bizottság 1101/2012/EU rendelete (szokásos kezelési módok) 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2012. január 1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hu-HU" sz="24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hu-HU" sz="2400" dirty="0">
                <a:latin typeface="Cambria Math" pitchFamily="18" charset="0"/>
                <a:ea typeface="Cambria Math" pitchFamily="18" charset="0"/>
              </a:rPr>
              <a:t>A Bizottság 1159/2012/EU rendelete (HR csatlakozás a Tranzitegyezményhez) 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2012. július 1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hu-HU" sz="24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hu-HU" sz="2400" dirty="0">
                <a:latin typeface="Cambria Math" pitchFamily="18" charset="0"/>
                <a:ea typeface="Cambria Math" pitchFamily="18" charset="0"/>
              </a:rPr>
              <a:t>A Bizottság 1180/2012/EU rendelete (TR csatlakozás a Tranzitegyezményhez) 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2012. december 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mbria Math" pitchFamily="18" charset="0"/>
                <a:ea typeface="Cambria Math" pitchFamily="18" charset="0"/>
              </a:rPr>
              <a:t>Változások a nemzeti vámjogi szabályozásban 2013. január 1-jével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436794" y="2238364"/>
            <a:ext cx="68196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Változások </a:t>
            </a:r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a 38/2009. (XII.22.) PM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rendeletben</a:t>
            </a:r>
            <a:endParaRPr lang="hu-HU" sz="2000" b="1" dirty="0">
              <a:latin typeface="Cambria Math" pitchFamily="18" charset="0"/>
              <a:ea typeface="Cambria Math" pitchFamily="18" charset="0"/>
            </a:endParaRPr>
          </a:p>
          <a:p>
            <a:pPr algn="l"/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a könnyített eljárás engedélyese árutovábbítási eljárásban engedélyezett feladóként/címzettként vehet csak részt (6. § (1) bekezdés),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könnyített eljárásra vonatkozó engedély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megadásának </a:t>
            </a:r>
            <a:r>
              <a:rPr lang="hu-HU" sz="2000" dirty="0">
                <a:latin typeface="Cambria Math" pitchFamily="18" charset="0"/>
                <a:ea typeface="Cambria Math" pitchFamily="18" charset="0"/>
              </a:rPr>
              <a:t>együttes feltételei (8. § (1) bekezdés):</a:t>
            </a:r>
          </a:p>
          <a:p>
            <a:pPr marL="972000" indent="-342900" algn="l">
              <a:buFont typeface="Wingdings" pitchFamily="2" charset="2"/>
              <a:buChar char="ü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a kérelmező napi rendszerességgel bonyolít integrált forgalmat,</a:t>
            </a:r>
          </a:p>
          <a:p>
            <a:pPr marL="972000" indent="-342900" algn="l">
              <a:buFont typeface="Wingdings" pitchFamily="2" charset="2"/>
              <a:buChar char="ü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AEOF tanúsítvány,</a:t>
            </a:r>
          </a:p>
          <a:p>
            <a:pPr marL="972000" indent="-342900" algn="l">
              <a:buFont typeface="Wingdings" pitchFamily="2" charset="2"/>
              <a:buChar char="ü"/>
            </a:pPr>
            <a:r>
              <a:rPr lang="hu-HU" sz="2000" dirty="0">
                <a:latin typeface="Cambria Math" pitchFamily="18" charset="0"/>
                <a:ea typeface="Cambria Math" pitchFamily="18" charset="0"/>
              </a:rPr>
              <a:t>biztosíték nyújtása a felmerülő vámtartozás, valamint nem közösségi adók és díjak erejéig.</a:t>
            </a:r>
          </a:p>
        </p:txBody>
      </p:sp>
    </p:spTree>
    <p:extLst>
      <p:ext uri="{BB962C8B-B14F-4D97-AF65-F5344CB8AC3E}">
        <p14:creationId xmlns:p14="http://schemas.microsoft.com/office/powerpoint/2010/main" val="2899386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435208" y="2297832"/>
            <a:ext cx="9289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all" spc="0" dirty="0" smtClean="0">
                <a:ln w="0"/>
                <a:solidFill>
                  <a:srgbClr val="00863D"/>
                </a:solidFill>
                <a:effectLst>
                  <a:reflection blurRad="12700" stA="50000" endPos="50000" dist="5000" dir="5400000" sy="-100000" rotWithShape="0"/>
                </a:effectLst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03510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722678" y="809604"/>
            <a:ext cx="478634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Cambria Math" pitchFamily="18" charset="0"/>
                <a:ea typeface="Cambria Math" pitchFamily="18" charset="0"/>
              </a:rPr>
              <a:t>Vámszakmai Konferencia</a:t>
            </a:r>
          </a:p>
          <a:p>
            <a:endParaRPr lang="hu-HU" sz="36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hu-HU" sz="3600" dirty="0" smtClean="0">
                <a:latin typeface="Cambria Math" pitchFamily="18" charset="0"/>
                <a:ea typeface="Cambria Math" pitchFamily="18" charset="0"/>
              </a:rPr>
              <a:t>A kiviteli vámeljárások tervezett változásai</a:t>
            </a:r>
            <a:endParaRPr lang="hu-HU" sz="3600" dirty="0">
              <a:latin typeface="Cambria Math" pitchFamily="18" charset="0"/>
              <a:ea typeface="Cambria Math" pitchFamily="18" charset="0"/>
            </a:endParaRPr>
          </a:p>
          <a:p>
            <a:endParaRPr lang="hu-HU" sz="36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hu-HU" sz="3600" dirty="0" smtClean="0">
                <a:latin typeface="Cambria Math" pitchFamily="18" charset="0"/>
                <a:ea typeface="Cambria Math" pitchFamily="18" charset="0"/>
              </a:rPr>
              <a:t>Vargha Zoltán</a:t>
            </a:r>
          </a:p>
          <a:p>
            <a:endParaRPr lang="hu-HU" sz="36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hu-HU" sz="3600" dirty="0" smtClean="0">
                <a:latin typeface="Cambria Math" pitchFamily="18" charset="0"/>
                <a:ea typeface="Cambria Math" pitchFamily="18" charset="0"/>
              </a:rPr>
              <a:t>NAV KH Vám Főosztály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 flipH="1">
            <a:off x="2589213" y="1631950"/>
            <a:ext cx="0" cy="4260850"/>
          </a:xfrm>
          <a:prstGeom prst="line">
            <a:avLst/>
          </a:prstGeom>
          <a:noFill/>
          <a:ln w="38100">
            <a:solidFill>
              <a:srgbClr val="A399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hu-HU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95413"/>
            <a:ext cx="20320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073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2365356" y="380976"/>
            <a:ext cx="50720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Normál kiviteli vámeljárás jelenlegi szabályai</a:t>
            </a:r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222348" y="1952612"/>
            <a:ext cx="70723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A kiviteli vámáru-nyilatkozat elektronikusan kerül benyújtásra;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hu-HU" sz="20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A vámáru-nyilatkozatot a kiviteli vámhivatal befogadja, azonban az elfogadásra nem kerül sor;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hu-HU" sz="20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A kivitelre szánt áruk a kiviteli vámhivatalnál vám elé állításra kerülnek;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hu-HU" sz="20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A kiviteli vámhivatal feldolgozza a kiviteli vámáru-nyilatkozatot, elvégzi a szükséges ellenőrzéseket, majd a </a:t>
            </a:r>
            <a:r>
              <a:rPr lang="hu-HU" sz="2000" dirty="0" err="1" smtClean="0">
                <a:latin typeface="Cambria Math" pitchFamily="18" charset="0"/>
                <a:ea typeface="Cambria Math" pitchFamily="18" charset="0"/>
              </a:rPr>
              <a:t>KKO-t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 kinyomtatja és átadja a nyilatkozattevő/exportőr részére;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hu-HU" sz="20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Ügyfél kérelem esetén elvégzi az EUR1 hitelesítését, a TIR indítását, vámzárat helyez el a szállítóeszközön;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hu-HU" sz="20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A szállítmány a kiviteli vámhivataltól indul a kiléptető vámhivatalhoz. </a:t>
            </a:r>
          </a:p>
          <a:p>
            <a:endParaRPr lang="hu-HU" sz="20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2222480" y="309538"/>
            <a:ext cx="5500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Normál eljárás a kiviteli vámhivatalban</a:t>
            </a:r>
          </a:p>
          <a:p>
            <a:endParaRPr lang="hu-HU" dirty="0"/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6324600" y="52578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3168622" y="1666860"/>
            <a:ext cx="3505200" cy="3124200"/>
          </a:xfrm>
          <a:prstGeom prst="flowChartPreparation">
            <a:avLst/>
          </a:prstGeom>
          <a:solidFill>
            <a:srgbClr val="00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Kiviteli vámhivatal</a:t>
            </a:r>
          </a:p>
          <a:p>
            <a:pPr eaLnBrk="0" hangingPunct="0"/>
            <a:endParaRPr lang="hu-HU" b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0" hangingPunct="0"/>
            <a:endParaRPr lang="hu-HU" b="0" dirty="0"/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7313584" y="4360847"/>
            <a:ext cx="2209800" cy="304800"/>
          </a:xfrm>
          <a:prstGeom prst="flowChart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hu-HU" sz="14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Előzetes kiviteli bejegyzés</a:t>
            </a:r>
            <a:endParaRPr lang="hu-HU" sz="1400" b="1" u="sng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3503584" y="5961047"/>
            <a:ext cx="2590800" cy="762000"/>
          </a:xfrm>
          <a:prstGeom prst="flowChartAlternateProcess">
            <a:avLst/>
          </a:prstGeom>
          <a:solidFill>
            <a:srgbClr val="00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Kiléptető vámhivatal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1223934" y="2684447"/>
            <a:ext cx="984250" cy="1358900"/>
          </a:xfrm>
          <a:prstGeom prst="foldedCorner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hu-HU" sz="1600" dirty="0">
                <a:latin typeface="Cambria Math" pitchFamily="18" charset="0"/>
                <a:ea typeface="Cambria Math" pitchFamily="18" charset="0"/>
              </a:rPr>
              <a:t>EX</a:t>
            </a:r>
          </a:p>
          <a:p>
            <a:pPr eaLnBrk="0" hangingPunct="0"/>
            <a:endParaRPr lang="hu-HU" sz="1400" dirty="0">
              <a:latin typeface="Cambria Math" pitchFamily="18" charset="0"/>
              <a:ea typeface="Cambria Math" pitchFamily="18" charset="0"/>
            </a:endParaRPr>
          </a:p>
          <a:p>
            <a:pPr eaLnBrk="0" hangingPunct="0"/>
            <a:r>
              <a:rPr lang="hu-HU" sz="1400" dirty="0">
                <a:latin typeface="Cambria Math" pitchFamily="18" charset="0"/>
                <a:ea typeface="Cambria Math" pitchFamily="18" charset="0"/>
              </a:rPr>
              <a:t>Elektronikus</a:t>
            </a:r>
          </a:p>
          <a:p>
            <a:pPr eaLnBrk="0" hangingPunct="0"/>
            <a:r>
              <a:rPr lang="hu-HU" sz="1400" dirty="0">
                <a:latin typeface="Cambria Math" pitchFamily="18" charset="0"/>
                <a:ea typeface="Cambria Math" pitchFamily="18" charset="0"/>
              </a:rPr>
              <a:t>árunyilat-</a:t>
            </a:r>
          </a:p>
          <a:p>
            <a:pPr eaLnBrk="0" hangingPunct="0"/>
            <a:r>
              <a:rPr lang="hu-HU" sz="1400" dirty="0" err="1">
                <a:latin typeface="Cambria Math" pitchFamily="18" charset="0"/>
                <a:ea typeface="Cambria Math" pitchFamily="18" charset="0"/>
              </a:rPr>
              <a:t>kozat</a:t>
            </a:r>
            <a:endParaRPr lang="hu-HU" sz="1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2208184" y="3294047"/>
            <a:ext cx="99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 rot="5400000">
            <a:off x="4487041" y="4109228"/>
            <a:ext cx="715962" cy="54927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6246784" y="4589447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>
            <a:off x="7008784" y="4589447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6094384" y="6189647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627784" y="3446447"/>
            <a:ext cx="17526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8380384" y="3446447"/>
            <a:ext cx="0" cy="914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" name="Line 15"/>
          <p:cNvSpPr>
            <a:spLocks noChangeShapeType="1"/>
          </p:cNvSpPr>
          <p:nvPr/>
        </p:nvSpPr>
        <p:spPr bwMode="auto">
          <a:xfrm>
            <a:off x="8380384" y="4665647"/>
            <a:ext cx="0" cy="1828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6094384" y="6494447"/>
            <a:ext cx="2286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4189384" y="3370247"/>
            <a:ext cx="990600" cy="609600"/>
          </a:xfrm>
          <a:prstGeom prst="flowChartManualInput">
            <a:avLst/>
          </a:prstGeom>
          <a:solidFill>
            <a:srgbClr val="33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hu-HU" sz="1400" b="1" dirty="0">
                <a:latin typeface="Cambria Math" pitchFamily="18" charset="0"/>
                <a:ea typeface="Cambria Math" pitchFamily="18" charset="0"/>
              </a:rPr>
              <a:t>Adatbevitel</a:t>
            </a:r>
            <a:endParaRPr lang="hu-HU" b="1" u="sng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4" name="AutoShape 20"/>
          <p:cNvSpPr>
            <a:spLocks noChangeArrowheads="1"/>
          </p:cNvSpPr>
          <p:nvPr/>
        </p:nvSpPr>
        <p:spPr bwMode="auto">
          <a:xfrm>
            <a:off x="5408584" y="3979847"/>
            <a:ext cx="838200" cy="1219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GB" sz="1600" b="0"/>
          </a:p>
        </p:txBody>
      </p:sp>
      <p:sp>
        <p:nvSpPr>
          <p:cNvPr id="45" name="AutoShape 21"/>
          <p:cNvSpPr>
            <a:spLocks noChangeArrowheads="1"/>
          </p:cNvSpPr>
          <p:nvPr/>
        </p:nvSpPr>
        <p:spPr bwMode="auto">
          <a:xfrm>
            <a:off x="5179984" y="4132247"/>
            <a:ext cx="838200" cy="1295400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endParaRPr lang="hu-HU" sz="1400" b="1" dirty="0" smtClean="0">
              <a:latin typeface="Cambria Math" pitchFamily="18" charset="0"/>
              <a:ea typeface="Cambria Math" pitchFamily="18" charset="0"/>
            </a:endParaRPr>
          </a:p>
          <a:p>
            <a:pPr algn="l" eaLnBrk="0" hangingPunct="0"/>
            <a:endParaRPr lang="hu-HU" sz="1400" b="1" dirty="0" smtClean="0">
              <a:latin typeface="Cambria Math" pitchFamily="18" charset="0"/>
              <a:ea typeface="Cambria Math" pitchFamily="18" charset="0"/>
            </a:endParaRPr>
          </a:p>
          <a:p>
            <a:pPr algn="l" eaLnBrk="0" hangingPunct="0"/>
            <a:endParaRPr lang="hu-HU" sz="1400" b="1" dirty="0" smtClean="0">
              <a:latin typeface="Cambria Math" pitchFamily="18" charset="0"/>
              <a:ea typeface="Cambria Math" pitchFamily="18" charset="0"/>
            </a:endParaRPr>
          </a:p>
          <a:p>
            <a:pPr algn="l" eaLnBrk="0" hangingPunct="0"/>
            <a:r>
              <a:rPr lang="hu-HU" sz="1400" b="1" dirty="0" smtClean="0">
                <a:latin typeface="Cambria Math" pitchFamily="18" charset="0"/>
                <a:ea typeface="Cambria Math" pitchFamily="18" charset="0"/>
              </a:rPr>
              <a:t>KKO</a:t>
            </a:r>
            <a:endParaRPr lang="hu-HU" b="1" dirty="0" smtClean="0">
              <a:latin typeface="Cambria Math" pitchFamily="18" charset="0"/>
              <a:ea typeface="Cambria Math" pitchFamily="18" charset="0"/>
            </a:endParaRPr>
          </a:p>
          <a:p>
            <a:pPr algn="l" eaLnBrk="0" hangingPunct="0"/>
            <a:endParaRPr lang="hu-HU" b="0" dirty="0"/>
          </a:p>
          <a:p>
            <a:pPr algn="l" eaLnBrk="0" hangingPunct="0"/>
            <a:endParaRPr lang="hu-HU" b="0" dirty="0"/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1263590" y="2136745"/>
            <a:ext cx="11796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exportőr </a:t>
            </a:r>
          </a:p>
        </p:txBody>
      </p:sp>
      <p:pic>
        <p:nvPicPr>
          <p:cNvPr id="47" name="Picture 26" descr="kamion-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2809" y="5195872"/>
            <a:ext cx="1441450" cy="685800"/>
          </a:xfrm>
          <a:prstGeom prst="rect">
            <a:avLst/>
          </a:prstGeom>
          <a:noFill/>
        </p:spPr>
      </p:pic>
      <p:pic>
        <p:nvPicPr>
          <p:cNvPr id="48" name="Picture 30" descr="va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8034" y="5627672"/>
            <a:ext cx="2347913" cy="1438275"/>
          </a:xfrm>
          <a:prstGeom prst="rect">
            <a:avLst/>
          </a:prstGeom>
          <a:noFill/>
        </p:spPr>
      </p:pic>
      <p:pic>
        <p:nvPicPr>
          <p:cNvPr id="49" name="Picture 32" descr="vambankkartya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35684" y="1666860"/>
            <a:ext cx="1800225" cy="15128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2222480" y="309538"/>
            <a:ext cx="5500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Normál kiviteli vámeljárás változásai</a:t>
            </a:r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008034" y="1738298"/>
            <a:ext cx="8072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800" dirty="0" smtClean="0">
                <a:latin typeface="Cambria Math" pitchFamily="18" charset="0"/>
                <a:ea typeface="Cambria Math" pitchFamily="18" charset="0"/>
              </a:rPr>
              <a:t>A kiviteli vámáru-nyilatkozat elektronikusan kerül benyújtásra;</a:t>
            </a:r>
          </a:p>
          <a:p>
            <a:pPr algn="l"/>
            <a:r>
              <a:rPr lang="hu-HU" sz="1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hu-H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hu-HU" sz="1800" dirty="0" smtClean="0">
                <a:latin typeface="Cambria Math" pitchFamily="18" charset="0"/>
                <a:ea typeface="Cambria Math" pitchFamily="18" charset="0"/>
              </a:rPr>
              <a:t>A vámáru-nyilatkozatot a kiviteli vámhivatal befogadja, </a:t>
            </a:r>
            <a:r>
              <a:rPr lang="hu-HU" sz="1800" b="1" dirty="0" smtClean="0">
                <a:latin typeface="Cambria Math" pitchFamily="18" charset="0"/>
                <a:ea typeface="Cambria Math" pitchFamily="18" charset="0"/>
              </a:rPr>
              <a:t>majd automatikusan feldolgozásra kerül a vámhivatal hivatalos idejében</a:t>
            </a:r>
            <a:r>
              <a:rPr lang="hu-HU" sz="1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hu-H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hu-HU" sz="1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hu-H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hu-HU" sz="1800" dirty="0" smtClean="0">
                <a:latin typeface="Cambria Math" pitchFamily="18" charset="0"/>
                <a:ea typeface="Cambria Math" pitchFamily="18" charset="0"/>
              </a:rPr>
              <a:t>A kivitelre szánt áruk a kiviteli vámhivatalnál </a:t>
            </a:r>
            <a:r>
              <a:rPr lang="hu-HU" sz="1800" b="1" dirty="0" smtClean="0">
                <a:latin typeface="Cambria Math" pitchFamily="18" charset="0"/>
                <a:ea typeface="Cambria Math" pitchFamily="18" charset="0"/>
              </a:rPr>
              <a:t>fizikailag csak ellenőrzésre kijelölés esetén kerülnek bemutatásra;</a:t>
            </a:r>
            <a:br>
              <a:rPr lang="hu-HU" sz="1800" b="1" dirty="0" smtClean="0">
                <a:latin typeface="Cambria Math" pitchFamily="18" charset="0"/>
                <a:ea typeface="Cambria Math" pitchFamily="18" charset="0"/>
              </a:rPr>
            </a:br>
            <a:r>
              <a:rPr lang="hu-HU" sz="1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hu-H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hu-HU" sz="1800" dirty="0" smtClean="0">
                <a:latin typeface="Cambria Math" pitchFamily="18" charset="0"/>
                <a:ea typeface="Cambria Math" pitchFamily="18" charset="0"/>
              </a:rPr>
              <a:t>A kiviteli vámhivatal </a:t>
            </a:r>
            <a:r>
              <a:rPr lang="hu-HU" sz="1800" b="1" dirty="0" smtClean="0">
                <a:latin typeface="Cambria Math" pitchFamily="18" charset="0"/>
                <a:ea typeface="Cambria Math" pitchFamily="18" charset="0"/>
              </a:rPr>
              <a:t>automatikusan</a:t>
            </a:r>
            <a:r>
              <a:rPr lang="hu-HU" sz="1800" dirty="0" smtClean="0">
                <a:latin typeface="Cambria Math" pitchFamily="18" charset="0"/>
                <a:ea typeface="Cambria Math" pitchFamily="18" charset="0"/>
              </a:rPr>
              <a:t> feldolgozza a kiviteli vámáru-nyilatkozatot, elvégzi a szükséges ellenőrzéseket, majd a </a:t>
            </a:r>
            <a:r>
              <a:rPr lang="hu-HU" sz="1800" dirty="0" err="1" smtClean="0">
                <a:latin typeface="Cambria Math" pitchFamily="18" charset="0"/>
                <a:ea typeface="Cambria Math" pitchFamily="18" charset="0"/>
              </a:rPr>
              <a:t>KKO-t</a:t>
            </a:r>
            <a:r>
              <a:rPr lang="hu-H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1800" b="1" dirty="0" smtClean="0">
                <a:latin typeface="Cambria Math" pitchFamily="18" charset="0"/>
                <a:ea typeface="Cambria Math" pitchFamily="18" charset="0"/>
              </a:rPr>
              <a:t>elektronikusan visszaküldi</a:t>
            </a:r>
            <a:r>
              <a:rPr lang="hu-HU" sz="1800" dirty="0" smtClean="0">
                <a:latin typeface="Cambria Math" pitchFamily="18" charset="0"/>
                <a:ea typeface="Cambria Math" pitchFamily="18" charset="0"/>
              </a:rPr>
              <a:t> a nyilatkozattevő/exportőr részére;</a:t>
            </a:r>
            <a:br>
              <a:rPr lang="hu-H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hu-HU" sz="1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hu-H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hu-HU" sz="1800" dirty="0" smtClean="0">
                <a:latin typeface="Cambria Math" pitchFamily="18" charset="0"/>
                <a:ea typeface="Cambria Math" pitchFamily="18" charset="0"/>
              </a:rPr>
              <a:t>Ügyféli kérelem esetén elvégzi az EUR1 hitelesítését, a TIR indítását, </a:t>
            </a:r>
            <a:r>
              <a:rPr lang="hu-HU" sz="1800" b="1" dirty="0" smtClean="0">
                <a:latin typeface="Cambria Math" pitchFamily="18" charset="0"/>
                <a:ea typeface="Cambria Math" pitchFamily="18" charset="0"/>
              </a:rPr>
              <a:t>fizikai áruvizsgálat esetén</a:t>
            </a:r>
            <a:r>
              <a:rPr lang="hu-HU" sz="1800" dirty="0" smtClean="0">
                <a:latin typeface="Cambria Math" pitchFamily="18" charset="0"/>
                <a:ea typeface="Cambria Math" pitchFamily="18" charset="0"/>
              </a:rPr>
              <a:t> vámzárat helyez el a szállítóeszközön;</a:t>
            </a:r>
            <a:br>
              <a:rPr lang="hu-H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hu-HU" sz="1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hu-H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hu-HU" sz="1800" dirty="0" smtClean="0">
                <a:latin typeface="Cambria Math" pitchFamily="18" charset="0"/>
                <a:ea typeface="Cambria Math" pitchFamily="18" charset="0"/>
              </a:rPr>
              <a:t>A szállítmány </a:t>
            </a:r>
            <a:r>
              <a:rPr lang="hu-HU" sz="1800" b="1" dirty="0" smtClean="0">
                <a:latin typeface="Cambria Math" pitchFamily="18" charset="0"/>
                <a:ea typeface="Cambria Math" pitchFamily="18" charset="0"/>
              </a:rPr>
              <a:t>az exportőr telephelyéről, a KKO ügyfél általi kinyomtatását követően</a:t>
            </a:r>
            <a:r>
              <a:rPr lang="hu-HU" sz="1800" dirty="0" smtClean="0">
                <a:latin typeface="Cambria Math" pitchFamily="18" charset="0"/>
                <a:ea typeface="Cambria Math" pitchFamily="18" charset="0"/>
              </a:rPr>
              <a:t> indul a kiléptető vámhivatalhoz. </a:t>
            </a:r>
            <a:br>
              <a:rPr lang="hu-H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hu-HU" sz="1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hu-H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hu-HU" sz="1800" b="1" dirty="0" smtClean="0">
                <a:latin typeface="Cambria Math" pitchFamily="18" charset="0"/>
                <a:ea typeface="Cambria Math" pitchFamily="18" charset="0"/>
              </a:rPr>
              <a:t>Amennyiben a kiviteli vámhivatal és a kiléptető vámhivatal is Magyarországon található, abban az esetben elegendő a KKO első oldalának kinyomtatása!</a:t>
            </a:r>
            <a:endParaRPr lang="hu-HU" sz="18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2222480" y="309538"/>
            <a:ext cx="5500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Normál kiviteli vámeljárás változása</a:t>
            </a:r>
          </a:p>
          <a:p>
            <a:endParaRPr lang="hu-HU" dirty="0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595532" y="1747822"/>
            <a:ext cx="3505200" cy="3124200"/>
          </a:xfrm>
          <a:prstGeom prst="flowChartPreparation">
            <a:avLst/>
          </a:prstGeom>
          <a:solidFill>
            <a:srgbClr val="00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hu-HU" sz="2400" b="1" dirty="0">
                <a:latin typeface="Cambria Math" pitchFamily="18" charset="0"/>
                <a:ea typeface="Cambria Math" pitchFamily="18" charset="0"/>
              </a:rPr>
              <a:t>Kiviteli vámhivatal</a:t>
            </a:r>
          </a:p>
          <a:p>
            <a:pPr eaLnBrk="0" hangingPunct="0"/>
            <a:endParaRPr lang="hu-HU" b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0" hangingPunct="0"/>
            <a:endParaRPr lang="hu-HU" b="0" dirty="0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186332" y="5253022"/>
            <a:ext cx="2209800" cy="304800"/>
          </a:xfrm>
          <a:prstGeom prst="flowChart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hu-HU" sz="14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Előzetes kiviteli bejegyzés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098770" y="6042010"/>
            <a:ext cx="2590800" cy="762000"/>
          </a:xfrm>
          <a:prstGeom prst="flowChartAlternateProcess">
            <a:avLst/>
          </a:prstGeom>
          <a:solidFill>
            <a:srgbClr val="00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Kiléptető vámhivatal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8462932" y="4414822"/>
            <a:ext cx="838200" cy="1219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GB" sz="1600" b="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8158132" y="4719622"/>
            <a:ext cx="838200" cy="1295400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endParaRPr lang="hu-HU" sz="1400" b="0" dirty="0" smtClean="0"/>
          </a:p>
          <a:p>
            <a:pPr algn="l" eaLnBrk="0" hangingPunct="0"/>
            <a:endParaRPr lang="hu-HU" sz="1400" dirty="0" smtClean="0"/>
          </a:p>
          <a:p>
            <a:pPr algn="l" eaLnBrk="0" hangingPunct="0"/>
            <a:endParaRPr lang="hu-HU" sz="1400" b="0" dirty="0" smtClean="0"/>
          </a:p>
          <a:p>
            <a:pPr algn="l" eaLnBrk="0" hangingPunct="0"/>
            <a:r>
              <a:rPr lang="hu-HU" sz="1400" b="1" dirty="0" smtClean="0">
                <a:latin typeface="Cambria Math" pitchFamily="18" charset="0"/>
                <a:ea typeface="Cambria Math" pitchFamily="18" charset="0"/>
              </a:rPr>
              <a:t>KKO</a:t>
            </a:r>
            <a:endParaRPr lang="hu-HU" b="1" dirty="0">
              <a:latin typeface="Cambria Math" pitchFamily="18" charset="0"/>
              <a:ea typeface="Cambria Math" pitchFamily="18" charset="0"/>
            </a:endParaRPr>
          </a:p>
          <a:p>
            <a:pPr algn="l" eaLnBrk="0" hangingPunct="0"/>
            <a:endParaRPr lang="hu-HU" b="0" dirty="0"/>
          </a:p>
          <a:p>
            <a:pPr algn="l" eaLnBrk="0" hangingPunct="0"/>
            <a:endParaRPr lang="hu-HU" b="0" dirty="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8570882" y="5968985"/>
            <a:ext cx="0" cy="4333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5719732" y="6472222"/>
            <a:ext cx="1482725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6024532" y="3500422"/>
            <a:ext cx="762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710332" y="1976422"/>
            <a:ext cx="1143000" cy="381000"/>
          </a:xfrm>
          <a:prstGeom prst="flowChart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endParaRPr lang="hu-HU" sz="1400" dirty="0"/>
          </a:p>
          <a:p>
            <a:pPr eaLnBrk="0" hangingPunct="0"/>
            <a:r>
              <a:rPr lang="hu-HU" sz="18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KKK2</a:t>
            </a:r>
          </a:p>
          <a:p>
            <a:pPr eaLnBrk="0" hangingPunct="0"/>
            <a:endParaRPr lang="hu-HU" sz="1400" u="sng" dirty="0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6938932" y="2281222"/>
            <a:ext cx="0" cy="685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5948332" y="2967022"/>
            <a:ext cx="9906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8234332" y="1595422"/>
            <a:ext cx="1219200" cy="838200"/>
          </a:xfrm>
          <a:prstGeom prst="flowChartManualInput">
            <a:avLst/>
          </a:prstGeom>
          <a:solidFill>
            <a:srgbClr val="33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hu-HU" sz="1400" i="1" dirty="0">
                <a:latin typeface="Cambria Math" pitchFamily="18" charset="0"/>
                <a:ea typeface="Cambria Math" pitchFamily="18" charset="0"/>
              </a:rPr>
              <a:t>e-</a:t>
            </a:r>
            <a:r>
              <a:rPr lang="hu-HU" sz="1400" dirty="0">
                <a:latin typeface="Cambria Math" pitchFamily="18" charset="0"/>
                <a:ea typeface="Cambria Math" pitchFamily="18" charset="0"/>
              </a:rPr>
              <a:t>áru-</a:t>
            </a:r>
          </a:p>
          <a:p>
            <a:pPr eaLnBrk="0" hangingPunct="0"/>
            <a:r>
              <a:rPr lang="hu-HU" sz="1400" dirty="0">
                <a:latin typeface="Cambria Math" pitchFamily="18" charset="0"/>
                <a:ea typeface="Cambria Math" pitchFamily="18" charset="0"/>
              </a:rPr>
              <a:t>nyilatkozat</a:t>
            </a:r>
            <a:endParaRPr lang="hu-HU" u="sng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7853332" y="2128822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8234332" y="2890822"/>
            <a:ext cx="1143000" cy="914400"/>
          </a:xfrm>
          <a:prstGeom prst="flowChartPunchedTap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hu-HU" sz="1800" dirty="0">
                <a:latin typeface="Cambria Math" pitchFamily="18" charset="0"/>
                <a:ea typeface="Cambria Math" pitchFamily="18" charset="0"/>
              </a:rPr>
              <a:t>Nyomtatás</a:t>
            </a:r>
            <a:endParaRPr lang="hu-HU" sz="1800" b="0" u="sng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 rot="5400000">
            <a:off x="8443882" y="3900472"/>
            <a:ext cx="457200" cy="4191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6786532" y="3195622"/>
            <a:ext cx="1066800" cy="533400"/>
          </a:xfrm>
          <a:prstGeom prst="flowChartProcess">
            <a:avLst/>
          </a:prstGeom>
          <a:solidFill>
            <a:srgbClr val="00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hu-HU" sz="1800" dirty="0">
                <a:latin typeface="Cambria Math" pitchFamily="18" charset="0"/>
                <a:ea typeface="Cambria Math" pitchFamily="18" charset="0"/>
              </a:rPr>
              <a:t>MRN +</a:t>
            </a:r>
          </a:p>
          <a:p>
            <a:pPr eaLnBrk="0" hangingPunct="0"/>
            <a:r>
              <a:rPr lang="hu-HU" sz="1800" dirty="0">
                <a:latin typeface="Cambria Math" pitchFamily="18" charset="0"/>
                <a:ea typeface="Cambria Math" pitchFamily="18" charset="0"/>
              </a:rPr>
              <a:t>Átengedés</a:t>
            </a: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7853332" y="3500422"/>
            <a:ext cx="381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6253132" y="3500422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6253132" y="5557822"/>
            <a:ext cx="0" cy="609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5719732" y="6167422"/>
            <a:ext cx="5334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28" name="Picture 26" descr="v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282" y="5681647"/>
            <a:ext cx="2347913" cy="1438275"/>
          </a:xfrm>
          <a:prstGeom prst="rect">
            <a:avLst/>
          </a:prstGeom>
          <a:noFill/>
        </p:spPr>
      </p:pic>
      <p:pic>
        <p:nvPicPr>
          <p:cNvPr id="29" name="Picture 28" descr="kokaingyanús anyag érkezett postai forgalomb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4670" y="3233722"/>
            <a:ext cx="2068512" cy="1655763"/>
          </a:xfrm>
          <a:prstGeom prst="rect">
            <a:avLst/>
          </a:prstGeom>
          <a:noFill/>
        </p:spPr>
      </p:pic>
      <p:pic>
        <p:nvPicPr>
          <p:cNvPr id="30" name="Picture 29" descr="kamion-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73895" y="6186472"/>
            <a:ext cx="1873250" cy="1028700"/>
          </a:xfrm>
          <a:prstGeom prst="rect">
            <a:avLst/>
          </a:prstGeom>
          <a:noFill/>
        </p:spPr>
      </p:pic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620682" y="2719665"/>
            <a:ext cx="984250" cy="1358900"/>
          </a:xfrm>
          <a:prstGeom prst="foldedCorner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hu-HU" sz="1600" dirty="0">
                <a:latin typeface="Cambria Math" pitchFamily="18" charset="0"/>
                <a:ea typeface="Cambria Math" pitchFamily="18" charset="0"/>
              </a:rPr>
              <a:t>EX</a:t>
            </a:r>
          </a:p>
          <a:p>
            <a:pPr eaLnBrk="0" hangingPunct="0"/>
            <a:endParaRPr lang="hu-HU" sz="1400" dirty="0">
              <a:latin typeface="Cambria Math" pitchFamily="18" charset="0"/>
              <a:ea typeface="Cambria Math" pitchFamily="18" charset="0"/>
            </a:endParaRPr>
          </a:p>
          <a:p>
            <a:pPr eaLnBrk="0" hangingPunct="0"/>
            <a:r>
              <a:rPr lang="hu-HU" sz="1400" dirty="0">
                <a:latin typeface="Cambria Math" pitchFamily="18" charset="0"/>
                <a:ea typeface="Cambria Math" pitchFamily="18" charset="0"/>
              </a:rPr>
              <a:t>Elektronikus</a:t>
            </a:r>
          </a:p>
          <a:p>
            <a:pPr eaLnBrk="0" hangingPunct="0"/>
            <a:r>
              <a:rPr lang="hu-HU" sz="1400" dirty="0">
                <a:latin typeface="Cambria Math" pitchFamily="18" charset="0"/>
                <a:ea typeface="Cambria Math" pitchFamily="18" charset="0"/>
              </a:rPr>
              <a:t>árunyilat-</a:t>
            </a:r>
          </a:p>
          <a:p>
            <a:pPr eaLnBrk="0" hangingPunct="0"/>
            <a:r>
              <a:rPr lang="hu-HU" sz="1400" dirty="0" err="1">
                <a:latin typeface="Cambria Math" pitchFamily="18" charset="0"/>
                <a:ea typeface="Cambria Math" pitchFamily="18" charset="0"/>
              </a:rPr>
              <a:t>kozat</a:t>
            </a:r>
            <a:endParaRPr lang="hu-HU" sz="1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1604932" y="3309922"/>
            <a:ext cx="99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522966" y="2224012"/>
            <a:ext cx="11796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000" b="1" dirty="0">
                <a:latin typeface="Cambria Math" pitchFamily="18" charset="0"/>
                <a:ea typeface="Cambria Math" pitchFamily="18" charset="0"/>
              </a:rPr>
              <a:t>exportőr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Kép 1"/>
          <p:cNvPicPr>
            <a:picLocks noChangeAspect="1"/>
          </p:cNvPicPr>
          <p:nvPr/>
        </p:nvPicPr>
        <p:blipFill>
          <a:blip r:embed="rId3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2222480" y="309538"/>
            <a:ext cx="6357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A normál és az egyszerűsített kiviteli vámeljárás közötti különbség</a:t>
            </a:r>
          </a:p>
          <a:p>
            <a:endParaRPr lang="hu-HU" dirty="0"/>
          </a:p>
        </p:txBody>
      </p:sp>
      <p:sp>
        <p:nvSpPr>
          <p:cNvPr id="9" name="Rectangle 22"/>
          <p:cNvSpPr txBox="1">
            <a:spLocks noChangeArrowheads="1"/>
          </p:cNvSpPr>
          <p:nvPr/>
        </p:nvSpPr>
        <p:spPr>
          <a:xfrm>
            <a:off x="1508100" y="1881174"/>
            <a:ext cx="7561262" cy="3889375"/>
          </a:xfrm>
          <a:prstGeom prst="rect">
            <a:avLst/>
          </a:prstGeom>
        </p:spPr>
        <p:txBody>
          <a:bodyPr/>
          <a:lstStyle/>
          <a:p>
            <a:pPr marL="836613" marR="0" lvl="0" indent="-569913" algn="l" defTabSz="914400" rtl="0" eaLnBrk="0" fontAlgn="base" latinLnBrk="0" hangingPunct="0">
              <a:lnSpc>
                <a:spcPct val="80000"/>
              </a:lnSpc>
              <a:spcBef>
                <a:spcPts val="1900"/>
              </a:spcBef>
              <a:spcAft>
                <a:spcPct val="0"/>
              </a:spcAft>
              <a:buClrTx/>
              <a:buSzPct val="171000"/>
              <a:tabLst/>
              <a:defRPr/>
            </a:pPr>
            <a:endParaRPr kumimoji="0" lang="hu-HU" sz="16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Gill Sans" charset="0"/>
            </a:endParaRPr>
          </a:p>
          <a:p>
            <a:pPr marL="836613" marR="0" lvl="0" indent="-569913" algn="l" defTabSz="914400" rtl="0" eaLnBrk="0" fontAlgn="base" latinLnBrk="0" hangingPunct="0">
              <a:lnSpc>
                <a:spcPct val="80000"/>
              </a:lnSpc>
              <a:spcBef>
                <a:spcPts val="1900"/>
              </a:spcBef>
              <a:spcAft>
                <a:spcPct val="0"/>
              </a:spcAft>
              <a:buClrTx/>
              <a:buSzPct val="171000"/>
              <a:buFont typeface="Gill Sans" charset="0"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  <a:sym typeface="Gill Sans" charset="0"/>
              </a:rPr>
              <a:t>Egyszerűsített eljárásban az áruk kiviteli vámeljárás alá vonására 0-24 óráig van lehetőség;</a:t>
            </a:r>
          </a:p>
          <a:p>
            <a:pPr marL="836613" marR="0" lvl="0" indent="-569913" algn="l" defTabSz="914400" rtl="0" eaLnBrk="0" fontAlgn="base" latinLnBrk="0" hangingPunct="0">
              <a:lnSpc>
                <a:spcPct val="80000"/>
              </a:lnSpc>
              <a:spcBef>
                <a:spcPts val="1900"/>
              </a:spcBef>
              <a:spcAft>
                <a:spcPct val="0"/>
              </a:spcAft>
              <a:buClrTx/>
              <a:buSzPct val="171000"/>
              <a:buFont typeface="Gill Sans" charset="0"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  <a:sym typeface="Gill Sans" charset="0"/>
              </a:rPr>
              <a:t>Üzemszünet esetén az egyszerűsített eljárás engedélyese önállóan indíthatja a szállítmányt papír alapú vámáru-nyilatkozat benyújtásával;</a:t>
            </a:r>
          </a:p>
          <a:p>
            <a:pPr marL="836613" marR="0" lvl="0" indent="-569913" algn="l" defTabSz="914400" rtl="0" eaLnBrk="0" fontAlgn="base" latinLnBrk="0" hangingPunct="0">
              <a:lnSpc>
                <a:spcPct val="80000"/>
              </a:lnSpc>
              <a:spcBef>
                <a:spcPts val="1900"/>
              </a:spcBef>
              <a:spcAft>
                <a:spcPct val="0"/>
              </a:spcAft>
              <a:buClrTx/>
              <a:buSzPct val="171000"/>
              <a:buFont typeface="Gill Sans" charset="0"/>
              <a:buChar char="•"/>
              <a:tabLst/>
              <a:defRPr/>
            </a:pP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  <a:sym typeface="Gill Sans" charset="0"/>
            </a:endParaRPr>
          </a:p>
          <a:p>
            <a:pPr marL="836613" marR="0" lvl="0" indent="-569913" algn="l" defTabSz="914400" rtl="0" eaLnBrk="0" fontAlgn="base" latinLnBrk="0" hangingPunct="0">
              <a:lnSpc>
                <a:spcPct val="80000"/>
              </a:lnSpc>
              <a:spcBef>
                <a:spcPts val="1900"/>
              </a:spcBef>
              <a:spcAft>
                <a:spcPct val="0"/>
              </a:spcAft>
              <a:buClrTx/>
              <a:buSzPct val="171000"/>
              <a:buFont typeface="Gill Sans" charset="0"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  <a:sym typeface="Gill Sans" charset="0"/>
              </a:rPr>
              <a:t>A 2454/93/EGK bizottsági rendelet 285a. Cikk (1a) bekezdés alkalmazásának lehetősége.</a:t>
            </a:r>
          </a:p>
          <a:p>
            <a:pPr marL="836613" marR="0" lvl="0" indent="-569913" algn="l" defTabSz="914400" rtl="0" eaLnBrk="0" fontAlgn="base" latinLnBrk="0" hangingPunct="0">
              <a:lnSpc>
                <a:spcPct val="80000"/>
              </a:lnSpc>
              <a:spcBef>
                <a:spcPts val="1900"/>
              </a:spcBef>
              <a:spcAft>
                <a:spcPct val="0"/>
              </a:spcAft>
              <a:buClrTx/>
              <a:buSzPct val="171000"/>
              <a:buFont typeface="Gill Sans" charset="0"/>
              <a:buChar char="•"/>
              <a:tabLst/>
              <a:defRPr/>
            </a:pP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Gill Sans" charset="0"/>
            </a:endParaRPr>
          </a:p>
          <a:p>
            <a:pPr marL="836613" marR="0" lvl="0" indent="-569913" algn="l" defTabSz="914400" rtl="0" eaLnBrk="0" fontAlgn="base" latinLnBrk="0" hangingPunct="0">
              <a:lnSpc>
                <a:spcPct val="80000"/>
              </a:lnSpc>
              <a:spcBef>
                <a:spcPts val="1900"/>
              </a:spcBef>
              <a:spcAft>
                <a:spcPct val="0"/>
              </a:spcAft>
              <a:buClrTx/>
              <a:buSzPct val="171000"/>
              <a:buFont typeface="Gill Sans" charset="0"/>
              <a:buChar char="•"/>
              <a:tabLst/>
              <a:defRPr/>
            </a:pP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Gill Sans" charset="0"/>
            </a:endParaRPr>
          </a:p>
          <a:p>
            <a:pPr marL="836613" marR="0" lvl="0" indent="-569913" algn="l" defTabSz="914400" rtl="0" eaLnBrk="0" fontAlgn="base" latinLnBrk="0" hangingPunct="0">
              <a:lnSpc>
                <a:spcPct val="80000"/>
              </a:lnSpc>
              <a:spcBef>
                <a:spcPts val="1900"/>
              </a:spcBef>
              <a:spcAft>
                <a:spcPct val="0"/>
              </a:spcAft>
              <a:buClrTx/>
              <a:buSzPct val="171000"/>
              <a:buFontTx/>
              <a:buNone/>
              <a:tabLst/>
              <a:defRPr/>
            </a:pP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Gill Sans" charset="0"/>
            </a:endParaRPr>
          </a:p>
          <a:p>
            <a:pPr marL="836613" marR="0" lvl="0" indent="-569913" algn="l" defTabSz="914400" rtl="0" eaLnBrk="0" fontAlgn="base" latinLnBrk="0" hangingPunct="0">
              <a:lnSpc>
                <a:spcPct val="80000"/>
              </a:lnSpc>
              <a:spcBef>
                <a:spcPts val="1900"/>
              </a:spcBef>
              <a:spcAft>
                <a:spcPct val="0"/>
              </a:spcAft>
              <a:buClrTx/>
              <a:buSzPct val="171000"/>
              <a:buFontTx/>
              <a:buNone/>
              <a:tabLst/>
              <a:defRPr/>
            </a:pPr>
            <a:endParaRPr kumimoji="0" lang="hu-HU" sz="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Gill Sans" charset="0"/>
            </a:endParaRPr>
          </a:p>
          <a:p>
            <a:pPr marL="836613" marR="0" lvl="0" indent="-569913" algn="l" defTabSz="914400" rtl="0" eaLnBrk="0" fontAlgn="base" latinLnBrk="0" hangingPunct="0">
              <a:lnSpc>
                <a:spcPct val="80000"/>
              </a:lnSpc>
              <a:spcBef>
                <a:spcPts val="1900"/>
              </a:spcBef>
              <a:spcAft>
                <a:spcPct val="0"/>
              </a:spcAft>
              <a:buClrTx/>
              <a:buSzPct val="171000"/>
              <a:buFont typeface="Gill Sans" charset="0"/>
              <a:buChar char="•"/>
              <a:tabLst/>
              <a:defRPr/>
            </a:pPr>
            <a:endParaRPr kumimoji="0" lang="hu-HU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435208" y="2297832"/>
            <a:ext cx="9289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all" spc="0" dirty="0" smtClean="0">
                <a:ln w="0"/>
                <a:solidFill>
                  <a:srgbClr val="00863D"/>
                </a:solidFill>
                <a:effectLst>
                  <a:reflection blurRad="12700" stA="50000" endPos="50000" dist="5000" dir="5400000" sy="-100000" rotWithShape="0"/>
                </a:effectLst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132935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722678" y="809604"/>
            <a:ext cx="478634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Cambria Math" pitchFamily="18" charset="0"/>
                <a:ea typeface="Cambria Math" pitchFamily="18" charset="0"/>
              </a:rPr>
              <a:t>Vámszakmai Konferencia</a:t>
            </a:r>
          </a:p>
          <a:p>
            <a:endParaRPr lang="hu-HU" sz="36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hu-HU" sz="3600" dirty="0" smtClean="0">
                <a:latin typeface="Cambria Math" pitchFamily="18" charset="0"/>
                <a:ea typeface="Cambria Math" pitchFamily="18" charset="0"/>
              </a:rPr>
              <a:t>Az áruosztályozási, származási és vámérték szakterületek  aktualitásai</a:t>
            </a:r>
            <a:endParaRPr lang="hu-HU" sz="3600" dirty="0">
              <a:latin typeface="Cambria Math" pitchFamily="18" charset="0"/>
              <a:ea typeface="Cambria Math" pitchFamily="18" charset="0"/>
            </a:endParaRPr>
          </a:p>
          <a:p>
            <a:endParaRPr lang="hu-HU" sz="36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hu-HU" sz="3600" dirty="0" smtClean="0">
                <a:latin typeface="Cambria Math" pitchFamily="18" charset="0"/>
                <a:ea typeface="Cambria Math" pitchFamily="18" charset="0"/>
              </a:rPr>
              <a:t>Kállóné Gallé Júlia</a:t>
            </a:r>
          </a:p>
          <a:p>
            <a:endParaRPr lang="hu-HU" sz="36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hu-HU" sz="3600" dirty="0" smtClean="0">
                <a:latin typeface="Cambria Math" pitchFamily="18" charset="0"/>
                <a:ea typeface="Cambria Math" pitchFamily="18" charset="0"/>
              </a:rPr>
              <a:t>NAV KH Vám Főosztály</a:t>
            </a:r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 flipH="1">
            <a:off x="2589213" y="1631950"/>
            <a:ext cx="0" cy="4260850"/>
          </a:xfrm>
          <a:prstGeom prst="line">
            <a:avLst/>
          </a:prstGeom>
          <a:noFill/>
          <a:ln w="38100">
            <a:solidFill>
              <a:srgbClr val="A399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hu-HU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95413"/>
            <a:ext cx="20320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972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Cambria Math" pitchFamily="18" charset="0"/>
                <a:ea typeface="Cambria Math" pitchFamily="18" charset="0"/>
              </a:rPr>
              <a:t>A Bizottság 756/2012/EU rendeletének főbb elemei</a:t>
            </a:r>
            <a:endParaRPr lang="hu-HU" dirty="0"/>
          </a:p>
        </p:txBody>
      </p:sp>
      <p:sp>
        <p:nvSpPr>
          <p:cNvPr id="8" name="Téglalap 4"/>
          <p:cNvSpPr>
            <a:spLocks noChangeArrowheads="1"/>
          </p:cNvSpPr>
          <p:nvPr/>
        </p:nvSpPr>
        <p:spPr bwMode="auto">
          <a:xfrm>
            <a:off x="687512" y="1618357"/>
            <a:ext cx="892975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 algn="just">
              <a:buFont typeface="Calibri" pitchFamily="34" charset="0"/>
              <a:buNone/>
            </a:pPr>
            <a:r>
              <a:rPr lang="hu-HU" sz="2400" b="1" dirty="0" smtClean="0">
                <a:latin typeface="Cambria Math" pitchFamily="18" charset="0"/>
                <a:ea typeface="Cambria Math" pitchFamily="18" charset="0"/>
              </a:rPr>
              <a:t>EV </a:t>
            </a:r>
            <a:r>
              <a:rPr lang="hu-HU" sz="2400" b="1" dirty="0">
                <a:latin typeface="Cambria Math" pitchFamily="18" charset="0"/>
                <a:ea typeface="Cambria Math" pitchFamily="18" charset="0"/>
              </a:rPr>
              <a:t>kitöltési szabályainak </a:t>
            </a:r>
            <a:r>
              <a:rPr lang="hu-HU" sz="2400" b="1" dirty="0" smtClean="0">
                <a:latin typeface="Cambria Math" pitchFamily="18" charset="0"/>
                <a:ea typeface="Cambria Math" pitchFamily="18" charset="0"/>
              </a:rPr>
              <a:t>módosítása</a:t>
            </a:r>
            <a:endParaRPr lang="hu-HU" sz="2400" b="1" dirty="0">
              <a:latin typeface="Cambria Math" pitchFamily="18" charset="0"/>
              <a:ea typeface="Cambria Math" pitchFamily="18" charset="0"/>
            </a:endParaRPr>
          </a:p>
          <a:p>
            <a:pPr marL="363538" indent="-363538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INCOTERMS 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2010 alapján a fuvarparitások aktualizálása </a:t>
            </a:r>
          </a:p>
          <a:p>
            <a:pPr marL="363538" indent="-363538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Csomagolási 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mód kódok listájának aktualizálása</a:t>
            </a:r>
          </a:p>
          <a:p>
            <a:pPr marL="363538" indent="-363538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hu-HU" sz="2400" dirty="0">
                <a:latin typeface="Cambria Math" pitchFamily="18" charset="0"/>
                <a:ea typeface="Cambria Math" pitchFamily="18" charset="0"/>
              </a:rPr>
              <a:t>„42 eljárás” esetén kötelező megadni a másik tagállami címzett adószámát</a:t>
            </a:r>
          </a:p>
          <a:p>
            <a:pPr marL="363538" indent="-363538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hu-HU" sz="2400" dirty="0">
                <a:latin typeface="Cambria Math" pitchFamily="18" charset="0"/>
                <a:ea typeface="Cambria Math" pitchFamily="18" charset="0"/>
              </a:rPr>
              <a:t>42 és a 45 eljáráskód viszonyának tisztázása (jövedéki termék adófelfüggesztéssel történő szállítása más tagállamba = 42)</a:t>
            </a:r>
          </a:p>
          <a:p>
            <a:pPr marL="363538" indent="-363538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hu-HU" sz="2400" dirty="0">
                <a:latin typeface="Cambria Math" pitchFamily="18" charset="0"/>
                <a:ea typeface="Cambria Math" pitchFamily="18" charset="0"/>
              </a:rPr>
              <a:t>vámmentességi jogcímkódok kiigazítása a vámmentességekről szóló tanácsi rendelethez (1186/2009/EK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 marL="363538" indent="-363538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hu-HU" sz="2400" dirty="0">
                <a:latin typeface="Cambria Math" pitchFamily="18" charset="0"/>
                <a:ea typeface="Cambria Math" pitchFamily="18" charset="0"/>
              </a:rPr>
              <a:t>az árutovábbításban magas csalási kockázattal járó áruknak a 44c. mellékletében található jegyzékét hozzáigazították a 2012. évi </a:t>
            </a:r>
            <a:r>
              <a:rPr lang="hu-HU" sz="2400" dirty="0" err="1" smtClean="0">
                <a:latin typeface="Cambria Math" pitchFamily="18" charset="0"/>
                <a:ea typeface="Cambria Math" pitchFamily="18" charset="0"/>
              </a:rPr>
              <a:t>KN-hez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 (2012. január 1.)</a:t>
            </a:r>
            <a:endParaRPr lang="hu-HU" sz="2400" dirty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+ 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megjelent az országkódok új listája (a Bizottság 1106/2012/EU rendelete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)</a:t>
            </a:r>
            <a:endParaRPr lang="hu-HU" sz="2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887044" y="34606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Kombinált Nómenklatúra </a:t>
            </a:r>
          </a:p>
          <a:p>
            <a:r>
              <a:rPr lang="hu-HU" sz="28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2013. évi változásai</a:t>
            </a:r>
          </a:p>
        </p:txBody>
      </p:sp>
      <p:sp>
        <p:nvSpPr>
          <p:cNvPr id="7" name="Téglalap 5"/>
          <p:cNvSpPr>
            <a:spLocks noChangeArrowheads="1"/>
          </p:cNvSpPr>
          <p:nvPr/>
        </p:nvSpPr>
        <p:spPr bwMode="auto">
          <a:xfrm>
            <a:off x="852487" y="1997094"/>
            <a:ext cx="83534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hu-HU" sz="3600" b="1" dirty="0" smtClean="0">
                <a:latin typeface="Cambria Math" pitchFamily="18" charset="0"/>
                <a:ea typeface="Cambria Math" pitchFamily="18" charset="0"/>
              </a:rPr>
              <a:t>KN Változásai számokban:</a:t>
            </a:r>
          </a:p>
          <a:p>
            <a:pPr marL="342900" indent="-342900" algn="just"/>
            <a:endParaRPr lang="hu-HU" sz="3600" b="1" dirty="0" smtClean="0">
              <a:latin typeface="Cambria Math" pitchFamily="18" charset="0"/>
              <a:ea typeface="Cambria Math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hu-HU" sz="3600" i="1" dirty="0" smtClean="0">
                <a:latin typeface="Cambria Math" pitchFamily="18" charset="0"/>
                <a:ea typeface="Cambria Math" pitchFamily="18" charset="0"/>
              </a:rPr>
              <a:t>KN kód változás – 57 db; ehhez kapcsolódóan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hu-HU" sz="3600" i="1" dirty="0" smtClean="0">
                <a:latin typeface="Cambria Math" pitchFamily="18" charset="0"/>
                <a:ea typeface="Cambria Math" pitchFamily="18" charset="0"/>
              </a:rPr>
              <a:t>Törölt 2012. évi </a:t>
            </a:r>
            <a:r>
              <a:rPr lang="hu-HU" sz="3600" i="1" dirty="0" err="1" smtClean="0">
                <a:latin typeface="Cambria Math" pitchFamily="18" charset="0"/>
                <a:ea typeface="Cambria Math" pitchFamily="18" charset="0"/>
              </a:rPr>
              <a:t>KN-kód</a:t>
            </a:r>
            <a:r>
              <a:rPr lang="hu-HU" sz="3600" i="1" dirty="0" smtClean="0">
                <a:latin typeface="Cambria Math" pitchFamily="18" charset="0"/>
                <a:ea typeface="Cambria Math" pitchFamily="18" charset="0"/>
              </a:rPr>
              <a:t> – 42 db;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hu-HU" sz="3600" i="1" dirty="0" smtClean="0">
                <a:latin typeface="Cambria Math" pitchFamily="18" charset="0"/>
                <a:ea typeface="Cambria Math" pitchFamily="18" charset="0"/>
              </a:rPr>
              <a:t>Új 2013. évtől alkalmazandó </a:t>
            </a:r>
            <a:r>
              <a:rPr lang="hu-HU" sz="3600" i="1" dirty="0" err="1" smtClean="0">
                <a:latin typeface="Cambria Math" pitchFamily="18" charset="0"/>
                <a:ea typeface="Cambria Math" pitchFamily="18" charset="0"/>
              </a:rPr>
              <a:t>KN-kód</a:t>
            </a:r>
            <a:r>
              <a:rPr lang="hu-HU" sz="3600" i="1" dirty="0" smtClean="0">
                <a:latin typeface="Cambria Math" pitchFamily="18" charset="0"/>
                <a:ea typeface="Cambria Math" pitchFamily="18" charset="0"/>
              </a:rPr>
              <a:t> – 35 db;</a:t>
            </a:r>
          </a:p>
        </p:txBody>
      </p:sp>
    </p:spTree>
    <p:extLst>
      <p:ext uri="{BB962C8B-B14F-4D97-AF65-F5344CB8AC3E}">
        <p14:creationId xmlns:p14="http://schemas.microsoft.com/office/powerpoint/2010/main" val="4240919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Kombinált Nómenklatúra </a:t>
            </a:r>
          </a:p>
          <a:p>
            <a:r>
              <a:rPr lang="hu-HU" sz="28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2013. évi változásai</a:t>
            </a:r>
          </a:p>
        </p:txBody>
      </p:sp>
      <p:sp>
        <p:nvSpPr>
          <p:cNvPr id="6" name="Téglalap 4"/>
          <p:cNvSpPr>
            <a:spLocks noChangeArrowheads="1"/>
          </p:cNvSpPr>
          <p:nvPr/>
        </p:nvSpPr>
        <p:spPr bwMode="auto">
          <a:xfrm>
            <a:off x="793720" y="1618357"/>
            <a:ext cx="77041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 algn="just">
              <a:buFont typeface="Calibri" pitchFamily="34" charset="0"/>
              <a:buNone/>
            </a:pPr>
            <a:r>
              <a:rPr lang="hu-HU" sz="2400" b="1" dirty="0" smtClean="0">
                <a:latin typeface="Cambria Math" pitchFamily="18" charset="0"/>
                <a:ea typeface="Cambria Math" pitchFamily="18" charset="0"/>
              </a:rPr>
              <a:t>Árucsoport szintű megoszlás:</a:t>
            </a:r>
          </a:p>
          <a:p>
            <a:pPr marL="363538" indent="-363538" algn="just">
              <a:buFont typeface="Calibri" pitchFamily="34" charset="0"/>
              <a:buNone/>
            </a:pPr>
            <a:endParaRPr lang="hu-HU" sz="2400" b="1" dirty="0">
              <a:latin typeface="Cambria Math" pitchFamily="18" charset="0"/>
              <a:ea typeface="Cambria Math" pitchFamily="18" charset="0"/>
            </a:endParaRPr>
          </a:p>
          <a:p>
            <a:pPr marL="7532688" lvl="1"/>
            <a:endParaRPr lang="hu-HU" sz="2400" dirty="0" smtClean="0">
              <a:latin typeface="Comic Sans MS" pitchFamily="66" charset="0"/>
            </a:endParaRPr>
          </a:p>
          <a:p>
            <a:pPr marL="7532688" lvl="1"/>
            <a:endParaRPr lang="hu-HU" sz="2400" dirty="0">
              <a:latin typeface="Comic Sans MS" pitchFamily="66" charset="0"/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56149"/>
              </p:ext>
            </p:extLst>
          </p:nvPr>
        </p:nvGraphicFramePr>
        <p:xfrm>
          <a:off x="1047552" y="2225824"/>
          <a:ext cx="80648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3666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Kombinált Nómenklatúra </a:t>
            </a:r>
          </a:p>
          <a:p>
            <a:r>
              <a:rPr lang="hu-HU" sz="28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2013. évi változásai</a:t>
            </a:r>
          </a:p>
        </p:txBody>
      </p:sp>
      <p:sp>
        <p:nvSpPr>
          <p:cNvPr id="8" name="Téglalap 4"/>
          <p:cNvSpPr>
            <a:spLocks noChangeArrowheads="1"/>
          </p:cNvSpPr>
          <p:nvPr/>
        </p:nvSpPr>
        <p:spPr bwMode="auto">
          <a:xfrm>
            <a:off x="1293786" y="1809736"/>
            <a:ext cx="7704137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 dirty="0" smtClean="0">
                <a:latin typeface="Cambria Math" pitchFamily="18" charset="0"/>
                <a:ea typeface="Cambria Math" pitchFamily="18" charset="0"/>
              </a:rPr>
              <a:t>Változások az egyes árucsoportokban</a:t>
            </a:r>
          </a:p>
          <a:p>
            <a:pPr algn="just"/>
            <a:endParaRPr lang="hu-HU" sz="2400" b="1" dirty="0" smtClean="0"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AutoNum type="arabicPeriod"/>
            </a:pPr>
            <a:r>
              <a:rPr lang="hu-HU" sz="2400" b="1" i="1" dirty="0" smtClean="0">
                <a:latin typeface="Cambria Math" pitchFamily="18" charset="0"/>
                <a:ea typeface="Cambria Math" pitchFamily="18" charset="0"/>
              </a:rPr>
              <a:t>Árucsoport (0102)</a:t>
            </a:r>
          </a:p>
          <a:p>
            <a:pPr marL="457200" indent="-457200" algn="just">
              <a:buAutoNum type="arabicPeriod" startAt="3"/>
            </a:pPr>
            <a:r>
              <a:rPr lang="hu-HU" sz="2400" b="1" i="1" dirty="0" smtClean="0">
                <a:latin typeface="Cambria Math" pitchFamily="18" charset="0"/>
                <a:ea typeface="Cambria Math" pitchFamily="18" charset="0"/>
              </a:rPr>
              <a:t>Árucsoport (0307)</a:t>
            </a:r>
          </a:p>
          <a:p>
            <a:pPr marL="457200" indent="-457200" algn="just">
              <a:buAutoNum type="arabicPeriod" startAt="7"/>
            </a:pPr>
            <a:r>
              <a:rPr lang="hu-HU" sz="2400" b="1" i="1" dirty="0" smtClean="0">
                <a:latin typeface="Cambria Math" pitchFamily="18" charset="0"/>
                <a:ea typeface="Cambria Math" pitchFamily="18" charset="0"/>
              </a:rPr>
              <a:t>Árucsoport (0714)</a:t>
            </a:r>
          </a:p>
          <a:p>
            <a:pPr marL="457200" indent="-457200" algn="just">
              <a:buAutoNum type="arabicPeriod" startAt="12"/>
            </a:pPr>
            <a:r>
              <a:rPr lang="hu-HU" sz="2400" b="1" i="1" dirty="0" smtClean="0">
                <a:latin typeface="Cambria Math" pitchFamily="18" charset="0"/>
                <a:ea typeface="Cambria Math" pitchFamily="18" charset="0"/>
              </a:rPr>
              <a:t> Árucsoport (1211)</a:t>
            </a:r>
          </a:p>
          <a:p>
            <a:pPr marL="457200" indent="-457200" algn="just">
              <a:buAutoNum type="arabicPeriod" startAt="13"/>
            </a:pPr>
            <a:r>
              <a:rPr lang="hu-HU" sz="2400" b="1" i="1" dirty="0" smtClean="0">
                <a:latin typeface="Cambria Math" pitchFamily="18" charset="0"/>
                <a:ea typeface="Cambria Math" pitchFamily="18" charset="0"/>
              </a:rPr>
              <a:t> Árucsoport (1302)</a:t>
            </a:r>
          </a:p>
          <a:p>
            <a:pPr marL="457200" indent="-457200" algn="just">
              <a:buAutoNum type="arabicPeriod" startAt="27"/>
            </a:pPr>
            <a:r>
              <a:rPr lang="hu-HU" sz="2400" b="1" i="1" dirty="0" smtClean="0">
                <a:latin typeface="Cambria Math" pitchFamily="18" charset="0"/>
                <a:ea typeface="Cambria Math" pitchFamily="18" charset="0"/>
              </a:rPr>
              <a:t>Árucsoport (2707)</a:t>
            </a:r>
          </a:p>
          <a:p>
            <a:pPr marL="457200" indent="-457200" algn="just">
              <a:buAutoNum type="arabicPeriod" startAt="30"/>
            </a:pPr>
            <a:r>
              <a:rPr lang="hu-HU" sz="2400" b="1" i="1" dirty="0" smtClean="0">
                <a:latin typeface="Cambria Math" pitchFamily="18" charset="0"/>
                <a:ea typeface="Cambria Math" pitchFamily="18" charset="0"/>
              </a:rPr>
              <a:t>Árucsoport (3002, 3003, 3004)</a:t>
            </a:r>
          </a:p>
          <a:p>
            <a:pPr marL="457200" indent="-457200" algn="just">
              <a:buAutoNum type="arabicPeriod" startAt="44"/>
            </a:pPr>
            <a:r>
              <a:rPr lang="hu-HU" sz="2400" b="1" i="1" dirty="0" smtClean="0">
                <a:latin typeface="Cambria Math" pitchFamily="18" charset="0"/>
                <a:ea typeface="Cambria Math" pitchFamily="18" charset="0"/>
              </a:rPr>
              <a:t>Árucsoport (4401)</a:t>
            </a:r>
          </a:p>
          <a:p>
            <a:pPr marL="457200" indent="-457200" algn="just">
              <a:buAutoNum type="arabicPeriod" startAt="51"/>
            </a:pPr>
            <a:r>
              <a:rPr lang="hu-HU" sz="2400" b="1" i="1" dirty="0" smtClean="0">
                <a:latin typeface="Cambria Math" pitchFamily="18" charset="0"/>
                <a:ea typeface="Cambria Math" pitchFamily="18" charset="0"/>
              </a:rPr>
              <a:t>Árucsoport (5111, 5112)</a:t>
            </a:r>
          </a:p>
          <a:p>
            <a:pPr algn="just"/>
            <a:r>
              <a:rPr lang="hu-HU" sz="2400" b="1" i="1" dirty="0" smtClean="0">
                <a:latin typeface="Cambria Math" pitchFamily="18" charset="0"/>
                <a:ea typeface="Cambria Math" pitchFamily="18" charset="0"/>
              </a:rPr>
              <a:t>76.  Árucsoport (7601)</a:t>
            </a:r>
          </a:p>
        </p:txBody>
      </p:sp>
    </p:spTree>
    <p:extLst>
      <p:ext uri="{BB962C8B-B14F-4D97-AF65-F5344CB8AC3E}">
        <p14:creationId xmlns:p14="http://schemas.microsoft.com/office/powerpoint/2010/main" val="3301661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4"/>
          <p:cNvSpPr>
            <a:spLocks noChangeArrowheads="1"/>
          </p:cNvSpPr>
          <p:nvPr/>
        </p:nvSpPr>
        <p:spPr bwMode="auto">
          <a:xfrm>
            <a:off x="865158" y="1435563"/>
            <a:ext cx="8858311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u-HU" sz="2400" b="1" dirty="0" smtClean="0">
                <a:latin typeface="Cambria Math" pitchFamily="18" charset="0"/>
                <a:ea typeface="Cambria Math" pitchFamily="18" charset="0"/>
              </a:rPr>
              <a:t>Alumínium ötvözetek tarifális besorolásának változása</a:t>
            </a:r>
          </a:p>
          <a:p>
            <a:pPr algn="l"/>
            <a:r>
              <a:rPr lang="hu-HU" sz="2400" dirty="0" smtClean="0">
                <a:latin typeface="Cambria" pitchFamily="18" charset="0"/>
              </a:rPr>
              <a:t>Gyakorlati élethez igazodik:</a:t>
            </a:r>
          </a:p>
          <a:p>
            <a:pPr algn="l"/>
            <a:r>
              <a:rPr lang="hu-HU" sz="2400" dirty="0" smtClean="0">
                <a:latin typeface="Comic Sans MS" pitchFamily="66" charset="0"/>
              </a:rPr>
              <a:t>Lemeztuskó és hengertuskó (7601 20 </a:t>
            </a:r>
            <a:r>
              <a:rPr lang="hu-HU" sz="2400" dirty="0" err="1" smtClean="0">
                <a:latin typeface="Comic Sans MS" pitchFamily="66" charset="0"/>
              </a:rPr>
              <a:t>20</a:t>
            </a:r>
            <a:r>
              <a:rPr lang="hu-HU" sz="2400" dirty="0" smtClean="0">
                <a:latin typeface="Comic Sans MS" pitchFamily="66" charset="0"/>
              </a:rPr>
              <a:t>)</a:t>
            </a:r>
          </a:p>
          <a:p>
            <a:pPr algn="l"/>
            <a:endParaRPr lang="hu-HU" sz="2400" dirty="0" smtClean="0">
              <a:latin typeface="Comic Sans MS" pitchFamily="66" charset="0"/>
            </a:endParaRPr>
          </a:p>
          <a:p>
            <a:pPr algn="l"/>
            <a:endParaRPr lang="hu-HU" sz="2400" dirty="0" smtClean="0">
              <a:latin typeface="Comic Sans MS" pitchFamily="66" charset="0"/>
            </a:endParaRPr>
          </a:p>
          <a:p>
            <a:pPr algn="l"/>
            <a:endParaRPr lang="hu-HU" sz="2400" dirty="0">
              <a:latin typeface="Comic Sans MS" pitchFamily="66" charset="0"/>
            </a:endParaRPr>
          </a:p>
          <a:p>
            <a:pPr algn="l"/>
            <a:r>
              <a:rPr lang="hu-HU" sz="2400" dirty="0" smtClean="0">
                <a:latin typeface="Comic Sans MS" pitchFamily="66" charset="0"/>
              </a:rPr>
              <a:t>Más (7601 20 80)</a:t>
            </a:r>
          </a:p>
          <a:p>
            <a:pPr algn="l"/>
            <a:endParaRPr lang="hu-HU" sz="2400" dirty="0">
              <a:latin typeface="Comic Sans MS" pitchFamily="66" charset="0"/>
            </a:endParaRPr>
          </a:p>
          <a:p>
            <a:pPr algn="l"/>
            <a:endParaRPr lang="hu-HU" sz="2400" dirty="0" smtClean="0">
              <a:latin typeface="Comic Sans MS" pitchFamily="66" charset="0"/>
            </a:endParaRPr>
          </a:p>
          <a:p>
            <a:pPr algn="l"/>
            <a:endParaRPr lang="hu-HU" sz="2400" dirty="0">
              <a:latin typeface="Comic Sans MS" pitchFamily="66" charset="0"/>
            </a:endParaRPr>
          </a:p>
          <a:p>
            <a:pPr algn="l"/>
            <a:endParaRPr lang="hu-HU" sz="2400" dirty="0" smtClean="0">
              <a:latin typeface="Comic Sans MS" pitchFamily="66" charset="0"/>
            </a:endParaRPr>
          </a:p>
          <a:p>
            <a:pPr algn="l"/>
            <a:r>
              <a:rPr lang="hu-HU" sz="2400" dirty="0" smtClean="0">
                <a:latin typeface="Comic Sans MS" pitchFamily="66" charset="0"/>
              </a:rPr>
              <a:t>						</a:t>
            </a:r>
            <a:r>
              <a:rPr lang="hu-HU" sz="1400" dirty="0">
                <a:latin typeface="Comic Sans MS" pitchFamily="66" charset="0"/>
              </a:rPr>
              <a:t>F</a:t>
            </a:r>
            <a:r>
              <a:rPr lang="hu-HU" sz="1400" dirty="0" smtClean="0">
                <a:latin typeface="Comic Sans MS" pitchFamily="66" charset="0"/>
              </a:rPr>
              <a:t>olyékony</a:t>
            </a:r>
            <a:endParaRPr lang="hu-HU" sz="2400" dirty="0">
              <a:latin typeface="Comic Sans MS" pitchFamily="66" charset="0"/>
            </a:endParaRPr>
          </a:p>
          <a:p>
            <a:pPr algn="l"/>
            <a:endParaRPr lang="hu-HU" sz="2400" dirty="0" smtClean="0">
              <a:latin typeface="Comic Sans MS" pitchFamily="66" charset="0"/>
            </a:endParaRPr>
          </a:p>
          <a:p>
            <a:pPr algn="l"/>
            <a:endParaRPr lang="hu-HU" sz="2400" dirty="0">
              <a:latin typeface="Comic Sans MS" pitchFamily="66" charset="0"/>
            </a:endParaRPr>
          </a:p>
          <a:p>
            <a:pPr algn="l"/>
            <a:r>
              <a:rPr lang="hu-HU" sz="1400" dirty="0" err="1" smtClean="0">
                <a:latin typeface="Comic Sans MS" pitchFamily="66" charset="0"/>
              </a:rPr>
              <a:t>Ingot</a:t>
            </a:r>
            <a:r>
              <a:rPr lang="hu-HU" sz="1400" dirty="0" smtClean="0">
                <a:latin typeface="Comic Sans MS" pitchFamily="66" charset="0"/>
              </a:rPr>
              <a:t>	          </a:t>
            </a:r>
            <a:r>
              <a:rPr lang="hu-HU" sz="1400" dirty="0" err="1" smtClean="0">
                <a:latin typeface="Comic Sans MS" pitchFamily="66" charset="0"/>
              </a:rPr>
              <a:t>Fenékmeredvény</a:t>
            </a:r>
            <a:r>
              <a:rPr lang="hu-HU" sz="1400" dirty="0" smtClean="0">
                <a:latin typeface="Comic Sans MS" pitchFamily="66" charset="0"/>
              </a:rPr>
              <a:t>      T-szelvény</a:t>
            </a:r>
          </a:p>
          <a:p>
            <a:pPr algn="l"/>
            <a:endParaRPr lang="hu-HU" sz="1400" dirty="0">
              <a:latin typeface="Comic Sans MS" pitchFamily="66" charset="0"/>
            </a:endParaRPr>
          </a:p>
          <a:p>
            <a:pPr algn="l"/>
            <a:r>
              <a:rPr lang="hu-HU" sz="1400" dirty="0" smtClean="0">
                <a:latin typeface="Comic Sans MS" pitchFamily="66" charset="0"/>
              </a:rPr>
              <a:t>					         Piramis	Granulátum</a:t>
            </a:r>
            <a:endParaRPr lang="hu-HU" sz="1400" dirty="0">
              <a:latin typeface="Comic Sans MS" pitchFamily="66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Kombinált Nómenklatúra </a:t>
            </a:r>
          </a:p>
          <a:p>
            <a:r>
              <a:rPr lang="hu-HU" sz="28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2013. évi változásai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52" y="2585863"/>
            <a:ext cx="2998681" cy="99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631" y="2549605"/>
            <a:ext cx="2456550" cy="106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231627"/>
            <a:ext cx="4574882" cy="219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12" y="4107479"/>
            <a:ext cx="1734903" cy="137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080" y="6008036"/>
            <a:ext cx="2739244" cy="8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543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Kombinált Nómenklatúra </a:t>
            </a:r>
          </a:p>
          <a:p>
            <a:r>
              <a:rPr lang="hu-HU" sz="28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2013. évi változásai</a:t>
            </a:r>
          </a:p>
        </p:txBody>
      </p:sp>
      <p:sp>
        <p:nvSpPr>
          <p:cNvPr id="8" name="Téglalap 4"/>
          <p:cNvSpPr>
            <a:spLocks noChangeArrowheads="1"/>
          </p:cNvSpPr>
          <p:nvPr/>
        </p:nvSpPr>
        <p:spPr bwMode="auto">
          <a:xfrm>
            <a:off x="1293786" y="1809736"/>
            <a:ext cx="7704137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 dirty="0" smtClean="0">
                <a:latin typeface="Cambria Math" pitchFamily="18" charset="0"/>
                <a:ea typeface="Cambria Math" pitchFamily="18" charset="0"/>
              </a:rPr>
              <a:t>HR Magyarázat és Áruosztályozási vélemények publikálása</a:t>
            </a:r>
          </a:p>
          <a:p>
            <a:endParaRPr lang="hu-HU" b="1" dirty="0"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hu-HU" sz="2400" b="1" dirty="0" smtClean="0">
                <a:latin typeface="Cambria" pitchFamily="18" charset="0"/>
                <a:ea typeface="Cambria Math" pitchFamily="18" charset="0"/>
              </a:rPr>
              <a:t>A HR Áruosztályozási vélemények módosítása </a:t>
            </a:r>
            <a:r>
              <a:rPr lang="hu-HU" sz="2400" b="1" dirty="0">
                <a:latin typeface="Cambria" pitchFamily="18" charset="0"/>
              </a:rPr>
              <a:t>egységes szerkezetben </a:t>
            </a:r>
            <a:r>
              <a:rPr lang="hu-HU" sz="2400" b="1" dirty="0" smtClean="0">
                <a:latin typeface="Cambria" pitchFamily="18" charset="0"/>
                <a:ea typeface="Cambria Math" pitchFamily="18" charset="0"/>
              </a:rPr>
              <a:t>a </a:t>
            </a:r>
            <a:r>
              <a:rPr lang="hu-HU" sz="2400" b="1" dirty="0">
                <a:latin typeface="Cambria" pitchFamily="18" charset="0"/>
              </a:rPr>
              <a:t>4011/2012. számú </a:t>
            </a:r>
            <a:r>
              <a:rPr lang="hu-HU" sz="2400" b="1" dirty="0" smtClean="0">
                <a:latin typeface="Cambria" pitchFamily="18" charset="0"/>
              </a:rPr>
              <a:t>NAV Elnökének Tájékoztatásban lett publikálva</a:t>
            </a:r>
          </a:p>
          <a:p>
            <a:pPr algn="just"/>
            <a:endParaRPr lang="hu-HU" sz="2400" b="1" dirty="0" smtClean="0">
              <a:latin typeface="Cambr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hu-HU" sz="2400" b="1" dirty="0" smtClean="0">
                <a:latin typeface="Cambria" pitchFamily="18" charset="0"/>
              </a:rPr>
              <a:t>HR Magyarázat módosítása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hu-HU" sz="2400" b="1" dirty="0" smtClean="0">
              <a:latin typeface="Cambr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hu-HU" sz="2400" dirty="0">
              <a:latin typeface="Cambr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hu-HU" b="1" dirty="0" smtClean="0">
              <a:latin typeface="Cambria Math" pitchFamily="18" charset="0"/>
              <a:ea typeface="Cambria Math" pitchFamily="18" charset="0"/>
            </a:endParaRPr>
          </a:p>
          <a:p>
            <a:endParaRPr lang="hu-HU" sz="2400" b="1" i="1" dirty="0">
              <a:latin typeface="Cambria Math" pitchFamily="18" charset="0"/>
              <a:ea typeface="Cambria Math" pitchFamily="18" charset="0"/>
            </a:endParaRPr>
          </a:p>
          <a:p>
            <a:endParaRPr lang="hu-HU" sz="2400" b="1" i="1" dirty="0" smtClean="0">
              <a:latin typeface="Cambria Math" pitchFamily="18" charset="0"/>
              <a:ea typeface="Cambria Math" pitchFamily="18" charset="0"/>
            </a:endParaRPr>
          </a:p>
          <a:p>
            <a:endParaRPr lang="hu-HU" sz="2400" b="1" i="1" dirty="0">
              <a:latin typeface="Cambria Math" pitchFamily="18" charset="0"/>
              <a:ea typeface="Cambria Math" pitchFamily="18" charset="0"/>
            </a:endParaRPr>
          </a:p>
          <a:p>
            <a:endParaRPr lang="hu-HU" sz="2400" b="1" i="1" dirty="0" smtClean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92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3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1766888" y="581025"/>
            <a:ext cx="7634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hu-H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ÁFA kulcs – változás</a:t>
            </a:r>
          </a:p>
        </p:txBody>
      </p:sp>
      <p:sp>
        <p:nvSpPr>
          <p:cNvPr id="7" name="Szövegdoboz 4"/>
          <p:cNvSpPr txBox="1">
            <a:spLocks noChangeArrowheads="1"/>
          </p:cNvSpPr>
          <p:nvPr/>
        </p:nvSpPr>
        <p:spPr bwMode="auto">
          <a:xfrm>
            <a:off x="5727700" y="2081213"/>
            <a:ext cx="403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hu-H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2012. évi CLIV. törvény 1. melléklet</a:t>
            </a:r>
          </a:p>
          <a:p>
            <a:pPr algn="ctr" eaLnBrk="1" hangingPunct="1"/>
            <a:r>
              <a:rPr lang="hu-H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ctr" eaLnBrk="1" hangingPunct="1"/>
            <a:r>
              <a:rPr lang="hu-H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2007. évi  CXXVII. törvény 3. számú melléklet I/A rész</a:t>
            </a:r>
          </a:p>
        </p:txBody>
      </p:sp>
      <p:sp>
        <p:nvSpPr>
          <p:cNvPr id="8" name="Szövegdoboz 5"/>
          <p:cNvSpPr txBox="1">
            <a:spLocks noChangeArrowheads="1"/>
          </p:cNvSpPr>
          <p:nvPr/>
        </p:nvSpPr>
        <p:spPr bwMode="auto">
          <a:xfrm>
            <a:off x="5727700" y="4025900"/>
            <a:ext cx="4032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hu-H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 kitöltés:</a:t>
            </a:r>
          </a:p>
          <a:p>
            <a:pPr algn="ctr" eaLnBrk="1" hangingPunct="1"/>
            <a:r>
              <a:rPr lang="hu-H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33. rovat 5. alrovat Kód: 0100</a:t>
            </a:r>
          </a:p>
          <a:p>
            <a:pPr algn="ctr" eaLnBrk="1" hangingPunct="1"/>
            <a:r>
              <a:rPr lang="hu-H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47. rovat Kód: B00</a:t>
            </a:r>
          </a:p>
        </p:txBody>
      </p:sp>
      <p:sp>
        <p:nvSpPr>
          <p:cNvPr id="9" name="Szövegdoboz 6"/>
          <p:cNvSpPr txBox="1">
            <a:spLocks noChangeArrowheads="1"/>
          </p:cNvSpPr>
          <p:nvPr/>
        </p:nvSpPr>
        <p:spPr bwMode="auto">
          <a:xfrm>
            <a:off x="6088063" y="5249863"/>
            <a:ext cx="3816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hu-H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OEP – SEJK</a:t>
            </a:r>
          </a:p>
          <a:p>
            <a:pPr algn="ctr" eaLnBrk="1" hangingPunct="1"/>
            <a:r>
              <a:rPr lang="hu-HU" sz="1200">
                <a:latin typeface="Times New Roman" pitchFamily="18" charset="0"/>
                <a:cs typeface="Times New Roman" pitchFamily="18" charset="0"/>
                <a:hlinkClick r:id="rId5"/>
              </a:rPr>
              <a:t>http://sejk.oep.hu/content.php?s=catalog&amp;portallang=hu</a:t>
            </a:r>
            <a:r>
              <a:rPr lang="hu-HU" sz="1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0" name="Objektum 7"/>
          <p:cNvGraphicFramePr>
            <a:graphicFrameLocks noChangeAspect="1"/>
          </p:cNvGraphicFramePr>
          <p:nvPr/>
        </p:nvGraphicFramePr>
        <p:xfrm>
          <a:off x="109538" y="1758950"/>
          <a:ext cx="5476875" cy="563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Dokumentum" r:id="rId7" imgW="5889940" imgH="6081804" progId="Word.Document.12">
                  <p:embed/>
                </p:oleObj>
              </mc:Choice>
              <mc:Fallback>
                <p:oleObj name="Dokumentum" r:id="rId7" imgW="5889940" imgH="6081804" progId="Word.Document.12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1758950"/>
                        <a:ext cx="5476875" cy="563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30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8"/>
            <a:ext cx="8908032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hu-HU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Pakisztán</a:t>
            </a:r>
            <a:endParaRPr lang="hu-HU" sz="20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Tartalom helye 3"/>
          <p:cNvSpPr>
            <a:spLocks noGrp="1"/>
          </p:cNvSpPr>
          <p:nvPr>
            <p:ph idx="1"/>
          </p:nvPr>
        </p:nvSpPr>
        <p:spPr>
          <a:xfrm>
            <a:off x="990600" y="2159000"/>
            <a:ext cx="8178800" cy="4470400"/>
          </a:xfrm>
        </p:spPr>
        <p:txBody>
          <a:bodyPr/>
          <a:lstStyle/>
          <a:p>
            <a:r>
              <a:rPr lang="pt-BR" sz="2800" dirty="0" smtClean="0">
                <a:latin typeface="Cambria Math" pitchFamily="18" charset="0"/>
                <a:ea typeface="Cambria Math" pitchFamily="18" charset="0"/>
              </a:rPr>
              <a:t>AZ EURÓPAI PARLAMENT ÉS A TANÁCS 1029/2012/EU RENDELETE </a:t>
            </a:r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(2012. október 25.) Pakisztán számára vészhelyzeti autonóm kereskedelmi preferenciák bevezetéséről – HL 2012. L 316</a:t>
            </a:r>
          </a:p>
          <a:p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Feltételek: - FORM A származási bizonyítvány</a:t>
            </a:r>
          </a:p>
          <a:p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4. rovat: </a:t>
            </a:r>
            <a:r>
              <a:rPr lang="hu-HU" sz="2800" b="1" dirty="0" smtClean="0">
                <a:latin typeface="Cambria Math" pitchFamily="18" charset="0"/>
                <a:ea typeface="Cambria Math" pitchFamily="18" charset="0"/>
              </a:rPr>
              <a:t>- </a:t>
            </a:r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„</a:t>
            </a:r>
            <a:r>
              <a:rPr lang="hu-HU" sz="2800" b="1" dirty="0" err="1" smtClean="0">
                <a:latin typeface="Cambria Math" pitchFamily="18" charset="0"/>
                <a:ea typeface="Cambria Math" pitchFamily="18" charset="0"/>
              </a:rPr>
              <a:t>Autonomous</a:t>
            </a:r>
            <a:r>
              <a:rPr lang="hu-HU" sz="28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800" b="1" dirty="0" err="1" smtClean="0">
                <a:latin typeface="Cambria Math" pitchFamily="18" charset="0"/>
                <a:ea typeface="Cambria Math" pitchFamily="18" charset="0"/>
              </a:rPr>
              <a:t>measure</a:t>
            </a:r>
            <a:r>
              <a:rPr lang="hu-HU" sz="2800" b="1" dirty="0" smtClean="0">
                <a:latin typeface="Cambria Math" pitchFamily="18" charset="0"/>
                <a:ea typeface="Cambria Math" pitchFamily="18" charset="0"/>
              </a:rPr>
              <a:t> – </a:t>
            </a:r>
            <a:r>
              <a:rPr lang="hu-HU" sz="2800" b="1" dirty="0" err="1" smtClean="0">
                <a:latin typeface="Cambria Math" pitchFamily="18" charset="0"/>
                <a:ea typeface="Cambria Math" pitchFamily="18" charset="0"/>
              </a:rPr>
              <a:t>Regulation</a:t>
            </a:r>
            <a:r>
              <a:rPr lang="hu-HU" sz="2800" b="1" dirty="0" smtClean="0">
                <a:latin typeface="Cambria Math" pitchFamily="18" charset="0"/>
                <a:ea typeface="Cambria Math" pitchFamily="18" charset="0"/>
              </a:rPr>
              <a:t> (EU) No 1029/2012 ( 1 )</a:t>
            </a:r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”</a:t>
            </a:r>
            <a:endParaRPr lang="hu-HU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51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4530080"/>
            <a:ext cx="10039350" cy="308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1767632" y="203200"/>
            <a:ext cx="7401768" cy="870496"/>
          </a:xfrm>
        </p:spPr>
        <p:txBody>
          <a:bodyPr/>
          <a:lstStyle/>
          <a:p>
            <a:r>
              <a:rPr lang="hu-HU" sz="2800" kern="1200" dirty="0">
                <a:latin typeface="Cambria Math" pitchFamily="18" charset="0"/>
                <a:ea typeface="Cambria Math" pitchFamily="18" charset="0"/>
                <a:cs typeface="ヒラギノ角ゴ ProN W3" charset="0"/>
              </a:rPr>
              <a:t>EV kitöltése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52488" y="1361728"/>
            <a:ext cx="8908032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hu-HU" sz="2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Pakisztán</a:t>
            </a:r>
            <a:endParaRPr lang="hu-HU" sz="20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852488" y="2297832"/>
            <a:ext cx="418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Tartalom helye 4"/>
          <p:cNvSpPr>
            <a:spLocks noGrp="1"/>
          </p:cNvSpPr>
          <p:nvPr>
            <p:ph sz="half" idx="1"/>
          </p:nvPr>
        </p:nvSpPr>
        <p:spPr>
          <a:xfrm>
            <a:off x="975544" y="2441848"/>
            <a:ext cx="4330960" cy="44704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hu-HU" sz="2800" b="1" dirty="0">
                <a:latin typeface="Cambria Math" pitchFamily="18" charset="0"/>
                <a:ea typeface="Cambria Math" pitchFamily="18" charset="0"/>
              </a:rPr>
              <a:t>I. mellékletben szereplő termékek esetében:</a:t>
            </a:r>
          </a:p>
          <a:p>
            <a:pPr>
              <a:defRPr/>
            </a:pPr>
            <a:r>
              <a:rPr lang="hu-HU" sz="2800" dirty="0">
                <a:latin typeface="Cambria Math" pitchFamily="18" charset="0"/>
                <a:ea typeface="Cambria Math" pitchFamily="18" charset="0"/>
              </a:rPr>
              <a:t>34. rovat: </a:t>
            </a:r>
            <a:r>
              <a:rPr lang="hu-HU" sz="2800" b="1" dirty="0">
                <a:latin typeface="Cambria Math" pitchFamily="18" charset="0"/>
                <a:ea typeface="Cambria Math" pitchFamily="18" charset="0"/>
              </a:rPr>
              <a:t>PK</a:t>
            </a:r>
          </a:p>
          <a:p>
            <a:pPr>
              <a:defRPr/>
            </a:pPr>
            <a:r>
              <a:rPr lang="hu-HU" sz="2800" dirty="0">
                <a:latin typeface="Cambria Math" pitchFamily="18" charset="0"/>
                <a:ea typeface="Cambria Math" pitchFamily="18" charset="0"/>
              </a:rPr>
              <a:t>36. rovat: </a:t>
            </a:r>
            <a:r>
              <a:rPr lang="hu-HU" sz="2800" b="1" dirty="0">
                <a:latin typeface="Cambria Math" pitchFamily="18" charset="0"/>
                <a:ea typeface="Cambria Math" pitchFamily="18" charset="0"/>
              </a:rPr>
              <a:t>300</a:t>
            </a:r>
          </a:p>
          <a:p>
            <a:pPr>
              <a:defRPr/>
            </a:pPr>
            <a:r>
              <a:rPr lang="hu-HU" sz="2800" dirty="0">
                <a:latin typeface="Cambria Math" pitchFamily="18" charset="0"/>
                <a:ea typeface="Cambria Math" pitchFamily="18" charset="0"/>
              </a:rPr>
              <a:t>44. rovat: </a:t>
            </a:r>
            <a:r>
              <a:rPr lang="hu-HU" sz="2800" b="1" dirty="0">
                <a:latin typeface="Cambria Math" pitchFamily="18" charset="0"/>
                <a:ea typeface="Cambria Math" pitchFamily="18" charset="0"/>
              </a:rPr>
              <a:t>U065 </a:t>
            </a:r>
            <a:r>
              <a:rPr lang="hu-HU" sz="2800" dirty="0">
                <a:latin typeface="Cambria Math" pitchFamily="18" charset="0"/>
                <a:ea typeface="Cambria Math" pitchFamily="18" charset="0"/>
              </a:rPr>
              <a:t>okmánykód</a:t>
            </a:r>
          </a:p>
          <a:p>
            <a:pPr>
              <a:defRPr/>
            </a:pPr>
            <a:r>
              <a:rPr lang="hu-HU" sz="2800" dirty="0">
                <a:latin typeface="Cambria Math" pitchFamily="18" charset="0"/>
                <a:ea typeface="Cambria Math" pitchFamily="18" charset="0"/>
              </a:rPr>
              <a:t>(TARIC intézkedés: 142)</a:t>
            </a:r>
          </a:p>
          <a:p>
            <a:endParaRPr lang="hu-HU" dirty="0"/>
          </a:p>
        </p:txBody>
      </p:sp>
      <p:sp>
        <p:nvSpPr>
          <p:cNvPr id="20" name="Tartalom helye 5"/>
          <p:cNvSpPr txBox="1">
            <a:spLocks/>
          </p:cNvSpPr>
          <p:nvPr/>
        </p:nvSpPr>
        <p:spPr>
          <a:xfrm>
            <a:off x="5330848" y="2063486"/>
            <a:ext cx="4724019" cy="4470400"/>
          </a:xfrm>
          <a:prstGeom prst="rect">
            <a:avLst/>
          </a:prstGeom>
        </p:spPr>
        <p:txBody>
          <a:bodyPr/>
          <a:lstStyle>
            <a:lvl1pPr marL="836613" indent="-569913" algn="l" rtl="0" eaLnBrk="0" fontAlgn="base" hangingPunct="0">
              <a:spcBef>
                <a:spcPts val="19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1113" indent="-569913" algn="l" rtl="0" eaLnBrk="0" fontAlgn="base" hangingPunct="0">
              <a:spcBef>
                <a:spcPts val="19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5613" indent="-569913" algn="l" rtl="0" eaLnBrk="0" fontAlgn="base" hangingPunct="0">
              <a:spcBef>
                <a:spcPts val="19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0113" indent="-569913" algn="l" rtl="0" eaLnBrk="0" fontAlgn="base" hangingPunct="0">
              <a:spcBef>
                <a:spcPts val="19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4613" indent="-569913" algn="l" rtl="0" eaLnBrk="0" fontAlgn="base" hangingPunct="0">
              <a:spcBef>
                <a:spcPts val="19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369" indent="-571494" algn="l" rtl="0" fontAlgn="base">
              <a:spcBef>
                <a:spcPts val="19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565" indent="-571494" algn="l" rtl="0" fontAlgn="base">
              <a:spcBef>
                <a:spcPts val="19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760" indent="-571494" algn="l" rtl="0" fontAlgn="base">
              <a:spcBef>
                <a:spcPts val="19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4956" indent="-571494" algn="l" rtl="0" fontAlgn="base">
              <a:spcBef>
                <a:spcPts val="19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hu-HU" sz="2800" b="1" dirty="0" smtClean="0">
                <a:latin typeface="Cambria Math" pitchFamily="18" charset="0"/>
                <a:ea typeface="Cambria Math" pitchFamily="18" charset="0"/>
              </a:rPr>
              <a:t>II. mellékletben szereplő termékek esetében:</a:t>
            </a:r>
          </a:p>
          <a:p>
            <a:pPr>
              <a:defRPr/>
            </a:pPr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34. rovat: </a:t>
            </a:r>
            <a:r>
              <a:rPr lang="hu-HU" sz="2800" b="1" dirty="0" smtClean="0">
                <a:latin typeface="Cambria Math" pitchFamily="18" charset="0"/>
                <a:ea typeface="Cambria Math" pitchFamily="18" charset="0"/>
              </a:rPr>
              <a:t>PK</a:t>
            </a:r>
          </a:p>
          <a:p>
            <a:pPr>
              <a:defRPr/>
            </a:pPr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36. rovat: </a:t>
            </a:r>
            <a:r>
              <a:rPr lang="hu-HU" sz="2800" b="1" dirty="0" smtClean="0">
                <a:latin typeface="Cambria Math" pitchFamily="18" charset="0"/>
                <a:ea typeface="Cambria Math" pitchFamily="18" charset="0"/>
              </a:rPr>
              <a:t>320</a:t>
            </a:r>
          </a:p>
          <a:p>
            <a:pPr>
              <a:defRPr/>
            </a:pPr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44. rovat: </a:t>
            </a:r>
            <a:r>
              <a:rPr lang="hu-HU" sz="2800" b="1" dirty="0" smtClean="0">
                <a:latin typeface="Cambria Math" pitchFamily="18" charset="0"/>
                <a:ea typeface="Cambria Math" pitchFamily="18" charset="0"/>
              </a:rPr>
              <a:t>U065 </a:t>
            </a:r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okmánykód</a:t>
            </a:r>
          </a:p>
          <a:p>
            <a:pPr>
              <a:defRPr/>
            </a:pPr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(TARIC intézkedés: 143)</a:t>
            </a:r>
          </a:p>
          <a:p>
            <a:pPr marL="266700" indent="0">
              <a:buFont typeface="Gill Sans" charset="0"/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7050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852488" y="1361728"/>
            <a:ext cx="8908032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hu-HU" sz="2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Új megállapodások</a:t>
            </a:r>
            <a:endParaRPr lang="hu-HU" sz="20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/>
          <a:p>
            <a:r>
              <a:rPr lang="hu-HU" sz="2800" kern="1200" dirty="0">
                <a:latin typeface="Cambria Math" pitchFamily="18" charset="0"/>
                <a:ea typeface="Cambria Math" pitchFamily="18" charset="0"/>
                <a:cs typeface="ヒラギノ角ゴ ProN W3" charset="0"/>
              </a:rPr>
              <a:t>Közép-amerikai megállapodás</a:t>
            </a:r>
          </a:p>
        </p:txBody>
      </p:sp>
      <p:sp>
        <p:nvSpPr>
          <p:cNvPr id="8" name="Tartalom helye 4"/>
          <p:cNvSpPr>
            <a:spLocks noGrp="1"/>
          </p:cNvSpPr>
          <p:nvPr>
            <p:ph sz="half" idx="4294967295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/>
          <a:p>
            <a:r>
              <a:rPr lang="hu-HU" sz="2800" dirty="0" smtClean="0"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Közép-Amerika: </a:t>
            </a:r>
          </a:p>
          <a:p>
            <a:pPr marL="266700" indent="0">
              <a:buNone/>
            </a:pPr>
            <a:r>
              <a:rPr lang="hu-HU" sz="2800" dirty="0" smtClean="0"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- Costa Rica</a:t>
            </a:r>
          </a:p>
          <a:p>
            <a:pPr marL="266700" indent="0">
              <a:buNone/>
            </a:pPr>
            <a:r>
              <a:rPr lang="hu-HU" sz="2800" dirty="0" smtClean="0"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- Salvador</a:t>
            </a:r>
          </a:p>
          <a:p>
            <a:pPr marL="266700" indent="0">
              <a:buNone/>
            </a:pPr>
            <a:r>
              <a:rPr lang="hu-HU" sz="2800" dirty="0" smtClean="0"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- Guatemala</a:t>
            </a:r>
          </a:p>
          <a:p>
            <a:pPr marL="266700" indent="0">
              <a:buNone/>
            </a:pPr>
            <a:r>
              <a:rPr lang="hu-HU" sz="2800" dirty="0" smtClean="0"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- Honduras</a:t>
            </a:r>
          </a:p>
          <a:p>
            <a:pPr marL="266700" indent="0">
              <a:buNone/>
            </a:pPr>
            <a:r>
              <a:rPr lang="hu-HU" sz="2800" dirty="0" smtClean="0"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- Nicaragua</a:t>
            </a:r>
          </a:p>
          <a:p>
            <a:pPr marL="266700" indent="0">
              <a:buNone/>
            </a:pPr>
            <a:r>
              <a:rPr lang="hu-HU" sz="2800" dirty="0" smtClean="0"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- Panama</a:t>
            </a:r>
            <a:r>
              <a:rPr lang="hu-HU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hu-H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artalom helye 9"/>
          <p:cNvSpPr>
            <a:spLocks noGrp="1"/>
          </p:cNvSpPr>
          <p:nvPr>
            <p:ph sz="quarter" idx="4294967295"/>
          </p:nvPr>
        </p:nvSpPr>
        <p:spPr>
          <a:xfrm>
            <a:off x="4359920" y="2153816"/>
            <a:ext cx="4608512" cy="4787032"/>
          </a:xfrm>
          <a:prstGeom prst="rect">
            <a:avLst/>
          </a:prstGeom>
        </p:spPr>
        <p:txBody>
          <a:bodyPr/>
          <a:lstStyle/>
          <a:p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Kölcsönös megállapodás</a:t>
            </a:r>
          </a:p>
          <a:p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Származást igazoló okmányok: EUR.1, számlanyilatkozat, elfogadott exportőri számlanyilatkozat</a:t>
            </a:r>
          </a:p>
          <a:p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Kumuláció: EU + Közép-Amerika + Bolívia, Kolumbia, Ecuador, Peru, Venezuela </a:t>
            </a:r>
          </a:p>
          <a:p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Megjelent: Hivatalos lap 2012.12.15 L 346 szám</a:t>
            </a:r>
            <a:endParaRPr lang="hu-HU" sz="24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9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8"/>
            <a:ext cx="8908032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hu-HU" sz="2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Új megállapodások</a:t>
            </a:r>
            <a:endParaRPr lang="hu-HU" sz="20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Cím 6"/>
          <p:cNvSpPr>
            <a:spLocks noGrp="1"/>
          </p:cNvSpPr>
          <p:nvPr>
            <p:ph type="title"/>
          </p:nvPr>
        </p:nvSpPr>
        <p:spPr>
          <a:xfrm>
            <a:off x="1590674" y="304800"/>
            <a:ext cx="8061325" cy="1270000"/>
          </a:xfrm>
        </p:spPr>
        <p:txBody>
          <a:bodyPr/>
          <a:lstStyle/>
          <a:p>
            <a:r>
              <a:rPr lang="hu-HU" sz="2800" kern="1200" dirty="0">
                <a:latin typeface="Cambria Math" pitchFamily="18" charset="0"/>
                <a:ea typeface="Cambria Math" pitchFamily="18" charset="0"/>
                <a:cs typeface="ヒラギノ角ゴ ProN W3" charset="0"/>
              </a:rPr>
              <a:t>Megállapodás Kolumbiával és Peruval</a:t>
            </a:r>
          </a:p>
        </p:txBody>
      </p:sp>
      <p:sp>
        <p:nvSpPr>
          <p:cNvPr id="7" name="Tartalom helye 9"/>
          <p:cNvSpPr>
            <a:spLocks noGrp="1"/>
          </p:cNvSpPr>
          <p:nvPr>
            <p:ph sz="quarter" idx="4294967295"/>
          </p:nvPr>
        </p:nvSpPr>
        <p:spPr>
          <a:xfrm>
            <a:off x="788985" y="2225824"/>
            <a:ext cx="8755511" cy="4391025"/>
          </a:xfrm>
          <a:prstGeom prst="rect">
            <a:avLst/>
          </a:prstGeom>
        </p:spPr>
        <p:txBody>
          <a:bodyPr/>
          <a:lstStyle/>
          <a:p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Kölcsönös megállapodás</a:t>
            </a:r>
          </a:p>
          <a:p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Származást igazoló okmányok: EUR.1, számlanyilatkozat, elfogadott exportőri számlanyilatkozat</a:t>
            </a:r>
          </a:p>
          <a:p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Kumuláció: EU + Kolumbia + Peru + Costa Rica, Salvador, Guatemala, Honduras, Nicaragua, Panama, Venezuela, Andok közösség</a:t>
            </a:r>
          </a:p>
          <a:p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Kihirdetve: Hivatalos lap 2012.12.21 L 354 szám</a:t>
            </a:r>
          </a:p>
          <a:p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Alkalmazás?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6962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865290" y="380976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mbria Math" pitchFamily="18" charset="0"/>
                <a:ea typeface="Cambria Math" pitchFamily="18" charset="0"/>
              </a:rPr>
              <a:t>Az új EV kitöltési útmutató</a:t>
            </a:r>
            <a:endParaRPr lang="hu-HU" dirty="0"/>
          </a:p>
        </p:txBody>
      </p:sp>
      <p:sp>
        <p:nvSpPr>
          <p:cNvPr id="11" name="Téglalap 4"/>
          <p:cNvSpPr>
            <a:spLocks noChangeArrowheads="1"/>
          </p:cNvSpPr>
          <p:nvPr/>
        </p:nvSpPr>
        <p:spPr bwMode="auto">
          <a:xfrm>
            <a:off x="831528" y="2369840"/>
            <a:ext cx="85479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hu-HU" sz="2400" dirty="0">
                <a:latin typeface="Cambria Math" pitchFamily="18" charset="0"/>
                <a:ea typeface="Cambria Math" pitchFamily="18" charset="0"/>
              </a:rPr>
              <a:t>Az aktualizált EV kitöltési útmutatót tartalmazó elnöki tájékoztatás kiadása folyamatban van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.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hu-HU" sz="2400" dirty="0" smtClean="0">
              <a:latin typeface="Cambria Math" pitchFamily="18" charset="0"/>
              <a:ea typeface="Cambria Math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A változások 2013. január 1-től átvezetésre kerültek a vámszakmai informatikai rendszerekben.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hu-HU" sz="24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hu-HU" sz="2400" dirty="0">
                <a:latin typeface="Cambria Math" pitchFamily="18" charset="0"/>
                <a:ea typeface="Cambria Math" pitchFamily="18" charset="0"/>
              </a:rPr>
              <a:t>Az aktualizált kódlisták a </a:t>
            </a:r>
            <a:r>
              <a:rPr lang="hu-HU" sz="2400" dirty="0">
                <a:latin typeface="Cambria Math" pitchFamily="18" charset="0"/>
                <a:ea typeface="Cambria Math" pitchFamily="18" charset="0"/>
                <a:hlinkClick r:id="rId4"/>
              </a:rPr>
              <a:t>https://openkkk.nav.gov.hu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  <a:hlinkClick r:id="rId4"/>
              </a:rPr>
              <a:t>/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oldalon már 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elérhetőek</a:t>
            </a:r>
            <a:endParaRPr lang="hu-HU" sz="2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758481" y="855150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289226" y="334452"/>
            <a:ext cx="811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Vámérték aktualitások - Járulékos költségek I.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047552" y="2153816"/>
            <a:ext cx="7416824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hu-HU" sz="2000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marL="450850" lvl="0" indent="-450850" algn="just">
              <a:buFont typeface="Wingdings" pitchFamily="2" charset="2"/>
              <a:buChar char="Ø"/>
            </a:pPr>
            <a:r>
              <a:rPr lang="hu-HU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Közösség határáig felmerülő költségek:</a:t>
            </a:r>
            <a:r>
              <a:rPr 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lvl="0" algn="just"/>
            <a:endParaRPr lang="hu-HU" sz="2000" dirty="0" smtClean="0">
              <a:latin typeface="Cambria Math" pitchFamily="18" charset="0"/>
              <a:ea typeface="Cambria Math" pitchFamily="18" charset="0"/>
            </a:endParaRPr>
          </a:p>
          <a:p>
            <a:pPr lvl="2" algn="just"/>
            <a:r>
              <a:rPr lang="hu-HU" sz="2000" i="1" dirty="0" smtClean="0">
                <a:latin typeface="Cambria Math" pitchFamily="18" charset="0"/>
                <a:ea typeface="Cambria Math" pitchFamily="18" charset="0"/>
              </a:rPr>
              <a:t>vámérték növelő tényezők –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 a vámértékbe számítandók /Közösségi Vámkódex 32. Cikk/ </a:t>
            </a:r>
          </a:p>
          <a:p>
            <a:pPr lvl="0" algn="just"/>
            <a:endParaRPr lang="hu-HU" sz="2000" dirty="0" smtClean="0">
              <a:latin typeface="Cambria Math" pitchFamily="18" charset="0"/>
              <a:ea typeface="Cambria Math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hu-HU" sz="900" dirty="0" smtClean="0">
              <a:latin typeface="Cambria Math" pitchFamily="18" charset="0"/>
              <a:ea typeface="Cambria Math" pitchFamily="18" charset="0"/>
            </a:endParaRPr>
          </a:p>
          <a:p>
            <a:pPr marL="531813" lvl="1" indent="-531813" algn="just" defTabSz="531813">
              <a:buFont typeface="Wingdings" pitchFamily="2" charset="2"/>
              <a:buChar char="Ø"/>
            </a:pPr>
            <a:r>
              <a:rPr lang="hu-HU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Közösség határán belül felmerülő költségek:</a:t>
            </a:r>
            <a:r>
              <a:rPr 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lvl="0" algn="just">
              <a:buFont typeface="Arial" pitchFamily="34" charset="0"/>
              <a:buChar char="•"/>
            </a:pPr>
            <a:endParaRPr lang="hu-HU" sz="2000" dirty="0" smtClean="0">
              <a:latin typeface="Cambria Math" pitchFamily="18" charset="0"/>
              <a:ea typeface="Cambria Math" pitchFamily="18" charset="0"/>
            </a:endParaRPr>
          </a:p>
          <a:p>
            <a:pPr lvl="0" algn="just">
              <a:buFont typeface="Arial" pitchFamily="34" charset="0"/>
              <a:buChar char="•"/>
            </a:pPr>
            <a:endParaRPr lang="hu-HU" sz="2000" dirty="0">
              <a:latin typeface="Cambria Math" pitchFamily="18" charset="0"/>
              <a:ea typeface="Cambria Math" pitchFamily="18" charset="0"/>
            </a:endParaRPr>
          </a:p>
          <a:p>
            <a:pPr lvl="0" algn="just">
              <a:buFont typeface="Arial" pitchFamily="34" charset="0"/>
              <a:buChar char="•"/>
            </a:pPr>
            <a:endParaRPr lang="hu-HU" sz="2000" dirty="0" smtClean="0">
              <a:latin typeface="Cambria Math" pitchFamily="18" charset="0"/>
              <a:ea typeface="Cambria Math" pitchFamily="18" charset="0"/>
            </a:endParaRPr>
          </a:p>
          <a:p>
            <a:pPr lvl="0" algn="just">
              <a:buFont typeface="Arial" pitchFamily="34" charset="0"/>
              <a:buChar char="•"/>
            </a:pPr>
            <a:endParaRPr lang="hu-HU" sz="2000" dirty="0" smtClean="0">
              <a:latin typeface="Cambria Math" pitchFamily="18" charset="0"/>
              <a:ea typeface="Cambria Math" pitchFamily="18" charset="0"/>
            </a:endParaRPr>
          </a:p>
          <a:p>
            <a:pPr lvl="3"/>
            <a:r>
              <a:rPr lang="hu-HU" sz="28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járulékos költségek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lvl="3"/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(szállítási, fuvarozási, csomagolási, közvetítési stb. költségek)</a:t>
            </a:r>
            <a:r>
              <a:rPr lang="hu-HU" sz="20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általános forgalmi adó alapjába kerülnek beszámításra /Áfa törvény 74. § - 75. §/</a:t>
            </a:r>
            <a:endParaRPr lang="hu-H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63736" y="1649760"/>
            <a:ext cx="983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i="1" dirty="0" smtClean="0">
                <a:latin typeface="Cambria Math" pitchFamily="18" charset="0"/>
                <a:ea typeface="Cambria Math" pitchFamily="18" charset="0"/>
              </a:rPr>
              <a:t>Vámérték növelő tényezők - Járulékos költségek  </a:t>
            </a:r>
          </a:p>
        </p:txBody>
      </p:sp>
      <p:sp>
        <p:nvSpPr>
          <p:cNvPr id="10" name="Téglalap 9"/>
          <p:cNvSpPr/>
          <p:nvPr/>
        </p:nvSpPr>
        <p:spPr>
          <a:xfrm>
            <a:off x="277708" y="1145704"/>
            <a:ext cx="983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i="1" dirty="0" smtClean="0">
                <a:latin typeface="Cambria Math" pitchFamily="18" charset="0"/>
                <a:ea typeface="Cambria Math" pitchFamily="18" charset="0"/>
              </a:rPr>
              <a:t>Termékimport során felmerülő   </a:t>
            </a:r>
          </a:p>
        </p:txBody>
      </p:sp>
      <p:sp>
        <p:nvSpPr>
          <p:cNvPr id="11" name="Lefelé nyíl 10"/>
          <p:cNvSpPr/>
          <p:nvPr/>
        </p:nvSpPr>
        <p:spPr bwMode="auto">
          <a:xfrm>
            <a:off x="5287979" y="4890120"/>
            <a:ext cx="324036" cy="720080"/>
          </a:xfrm>
          <a:prstGeom prst="downArrow">
            <a:avLst/>
          </a:prstGeom>
          <a:solidFill>
            <a:srgbClr val="F6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67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970" y="1606391"/>
            <a:ext cx="9880566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Járulékos költségek áfa-alapba történő beszámítása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804863" lvl="1" indent="-347663" algn="just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u-HU" sz="2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kumimoji="0" lang="hu-H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 adó alapja</a:t>
            </a:r>
            <a:r>
              <a:rPr kumimoji="0" lang="hu-H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hu-H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az importált termék</a:t>
            </a:r>
            <a:r>
              <a:rPr kumimoji="0" lang="hu-H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hu-H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vámértéke</a:t>
            </a:r>
            <a:r>
              <a:rPr kumimoji="0" lang="hu-H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</a:t>
            </a:r>
            <a:r>
              <a:rPr kumimoji="0" lang="hu-H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/Áfa tv. 74. §/</a:t>
            </a:r>
          </a:p>
          <a:p>
            <a:pPr marL="804863" lvl="1" indent="-347663" algn="just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kumimoji="0" lang="hu-H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804863" lvl="1" indent="-347663" algn="just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kumimoji="0" lang="hu-H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Az </a:t>
            </a:r>
            <a:r>
              <a:rPr kumimoji="0" lang="hu-H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importált termék</a:t>
            </a:r>
            <a:r>
              <a:rPr kumimoji="0" lang="hu-H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hu-H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adóalapjába beletartoznak az alábbia</a:t>
            </a:r>
            <a:r>
              <a:rPr 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k</a:t>
            </a:r>
            <a:r>
              <a:rPr kumimoji="0" lang="hu-H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is:</a:t>
            </a:r>
          </a:p>
          <a:p>
            <a:pPr marL="804863" lvl="1" indent="-347663" algn="just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kumimoji="0" lang="hu-H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1357313" lvl="2" indent="-449263" algn="just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kumimoji="0" lang="hu-H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azon</a:t>
            </a:r>
            <a:r>
              <a:rPr kumimoji="0" lang="hu-H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járulékos költségek</a:t>
            </a:r>
            <a:r>
              <a:rPr kumimoji="0" lang="hu-H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amelyek az importáló közösségi tagállamon belül </a:t>
            </a:r>
            <a:r>
              <a:rPr kumimoji="0" lang="hu-H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az első rendeltetési helyig</a:t>
            </a:r>
            <a:r>
              <a:rPr kumimoji="0" lang="hu-H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merülnek fel </a:t>
            </a:r>
            <a:r>
              <a:rPr lang="hu-HU" sz="2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</a:t>
            </a:r>
            <a:r>
              <a:rPr kumimoji="0" lang="hu-H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bizományi,</a:t>
            </a:r>
            <a:r>
              <a:rPr kumimoji="0" lang="hu-H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hu-H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közvetítői, csomagolási, fuvarozási, biztosítási költségek stb.)</a:t>
            </a:r>
            <a:r>
              <a:rPr 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hu-HU" sz="2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/Áfa tv. 75. § (1)/</a:t>
            </a:r>
          </a:p>
          <a:p>
            <a:pPr marL="1357313" lvl="2" indent="-449263" algn="just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kumimoji="0" lang="hu-H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1357313" lvl="2" indent="-442913" algn="just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kumimoji="0" lang="hu-H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minden – a teljesítéskor ismert – </a:t>
            </a:r>
            <a:r>
              <a:rPr kumimoji="0" lang="hu-H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további </a:t>
            </a:r>
            <a:r>
              <a:rPr kumimoji="0" lang="hu-H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közösségi </a:t>
            </a:r>
            <a:r>
              <a:rPr kumimoji="0" lang="hu-H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rendeltetési helyig</a:t>
            </a:r>
            <a:r>
              <a:rPr kumimoji="0" lang="hu-H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felmerülő járulékos költség</a:t>
            </a:r>
            <a:r>
              <a:rPr kumimoji="0" lang="hu-H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hu-HU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hu-HU" sz="2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/Áfa tv. 75. §(2)/</a:t>
            </a:r>
          </a:p>
          <a:p>
            <a:pPr marL="1357313" lvl="2" indent="-442913" algn="just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kumimoji="0" lang="hu-H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804863" lvl="1" indent="-347663" algn="just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kumimoji="0" lang="hu-H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Ez </a:t>
            </a:r>
            <a:r>
              <a:rPr kumimoji="0" lang="hu-H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függetlenül attól, hogy a fuvarozó az importáló felé az áfa törvény 93. § (2) bekezdése szerinti adómentes számlát állított ki, vagy sem!</a:t>
            </a:r>
            <a:endParaRPr kumimoji="0" lang="hu-H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644509" y="929680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767632" y="295643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Vámérték aktualitások- járulékos költségek II.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4368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647772" y="925001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767632" y="329763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Vámérték aktualitások- járulékos költségek III.</a:t>
            </a:r>
            <a:endParaRPr lang="hu-H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198" y="1217712"/>
            <a:ext cx="9335298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u-H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Szolgáltatások áfa mentessége</a:t>
            </a:r>
          </a:p>
          <a:p>
            <a:pPr lvl="0"/>
            <a:r>
              <a:rPr lang="hu-HU" sz="2000" b="1" dirty="0" smtClean="0"/>
              <a:t> </a:t>
            </a:r>
            <a:endParaRPr lang="hu-HU" sz="2000" dirty="0" smtClean="0"/>
          </a:p>
          <a:p>
            <a:pPr algn="just">
              <a:lnSpc>
                <a:spcPts val="3000"/>
              </a:lnSpc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A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szolgáltatás nyújtása mentes az adó alól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ha annak ellenértéke az importált termék adóalapjába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 a 74. §, illetőleg a 75. § (1) bekezdésének b) pontja és (2) bekezdése szerint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beépül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. </a:t>
            </a:r>
          </a:p>
          <a:p>
            <a:pPr marL="355600" lvl="0" indent="-355600" algn="just">
              <a:lnSpc>
                <a:spcPts val="3000"/>
              </a:lnSpc>
              <a:buFont typeface="Arial" pitchFamily="34" charset="0"/>
              <a:buChar char="•"/>
            </a:pPr>
            <a:endParaRPr lang="hu-HU" sz="2000" dirty="0" smtClean="0">
              <a:latin typeface="Cambria Math" pitchFamily="18" charset="0"/>
              <a:ea typeface="Cambria Math" pitchFamily="18" charset="0"/>
            </a:endParaRPr>
          </a:p>
          <a:p>
            <a:pPr marL="722313" algn="just">
              <a:lnSpc>
                <a:spcPts val="3000"/>
              </a:lnSpc>
            </a:pP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A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fuvarozási szolgáltatás ellenértéke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, valamint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az egyéb járulékos költségek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olyan esetben épülhetnek bele az importált termék adóalapjába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ha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 a járulékos költségek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 közvetlenül az adott termékimporthoz kapcsolódnak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és azok 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összege 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az importot terhelő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 áfa megállapításának időpontjában ismert.</a:t>
            </a:r>
          </a:p>
          <a:p>
            <a:pPr marL="355600" lvl="0" indent="-355600" algn="just">
              <a:lnSpc>
                <a:spcPts val="3000"/>
              </a:lnSpc>
              <a:buFont typeface="Arial" pitchFamily="34" charset="0"/>
              <a:buChar char="•"/>
            </a:pPr>
            <a:endParaRPr lang="hu-HU" sz="2000" dirty="0" smtClean="0">
              <a:latin typeface="Cambria Math" pitchFamily="18" charset="0"/>
              <a:ea typeface="Cambria Math" pitchFamily="18" charset="0"/>
            </a:endParaRPr>
          </a:p>
          <a:p>
            <a:pPr marL="1350963" algn="just">
              <a:lnSpc>
                <a:spcPts val="3000"/>
              </a:lnSpc>
            </a:pP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Függetlenül attól, hogy a fuvarozó az importáló felé áfával növelten kezeli azon szolgáltatásának ellenértékét, amelyet egyébként az import-áfa alapjába az áfa törvény 74-75. §</a:t>
            </a:r>
            <a:r>
              <a:rPr lang="hu-HU" sz="2000" b="1" dirty="0" err="1" smtClean="0">
                <a:latin typeface="Cambria Math" pitchFamily="18" charset="0"/>
                <a:ea typeface="Cambria Math" pitchFamily="18" charset="0"/>
              </a:rPr>
              <a:t>-ai</a:t>
            </a:r>
            <a:r>
              <a:rPr lang="hu-HU" sz="2000" b="1" dirty="0" smtClean="0">
                <a:latin typeface="Cambria Math" pitchFamily="18" charset="0"/>
                <a:ea typeface="Cambria Math" pitchFamily="18" charset="0"/>
              </a:rPr>
              <a:t> szerint be kell építeni, a termékimport áfa-alapjának megállapítása során az ilyen ügylet nettó – áfa nélküli – ellenértékét kell figyelembe venni.</a:t>
            </a:r>
            <a:r>
              <a:rPr lang="hu-HU" sz="2000" dirty="0" smtClean="0">
                <a:latin typeface="Cambria Math" pitchFamily="18" charset="0"/>
                <a:ea typeface="Cambria Math" pitchFamily="18" charset="0"/>
              </a:rPr>
              <a:t>   </a:t>
            </a: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18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505079" y="1001688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839640" y="380037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Vámérték aktualitások- Önadózásos import</a:t>
            </a:r>
            <a:endParaRPr lang="hu-H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71488" y="1217712"/>
            <a:ext cx="9289032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450850" indent="-450850" algn="just">
              <a:lnSpc>
                <a:spcPts val="3000"/>
              </a:lnSpc>
              <a:buFont typeface="Wingdings" pitchFamily="2" charset="2"/>
              <a:buChar char="Ø"/>
            </a:pPr>
            <a:r>
              <a:rPr 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Önadózásos import esetén</a:t>
            </a:r>
            <a:r>
              <a:rPr lang="hu-H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az áfa-alap megállapításához szükséges tételek utólagos módosulásakor (pl. járulékos költségek utólagos változása), - </a:t>
            </a:r>
            <a:r>
              <a:rPr 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ha a</a:t>
            </a:r>
            <a:r>
              <a:rPr lang="hu-HU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vámérték változatlan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 marad, - a vámhatározat utólagos vámhatóság általi </a:t>
            </a:r>
            <a:r>
              <a:rPr 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módosítására nincs szükség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450850" indent="-450850" algn="just">
              <a:lnSpc>
                <a:spcPts val="3000"/>
              </a:lnSpc>
            </a:pPr>
            <a:endParaRPr lang="hu-HU" sz="2400" dirty="0" smtClean="0">
              <a:latin typeface="Cambria Math" pitchFamily="18" charset="0"/>
              <a:ea typeface="Cambria Math" pitchFamily="18" charset="0"/>
            </a:endParaRPr>
          </a:p>
          <a:p>
            <a:pPr lvl="2" algn="just">
              <a:lnSpc>
                <a:spcPts val="3000"/>
              </a:lnSpc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Fontos azonban, hogy az önadózásra jogosultnak - az utóbb kialakult ténylegesen helyzetnek megfelelően -,  </a:t>
            </a:r>
            <a:r>
              <a:rPr lang="hu-H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a felmerült költségek végleges értékadataival kell az import-áfát megállapítani.</a:t>
            </a:r>
          </a:p>
          <a:p>
            <a:pPr marL="450850" indent="-450850" algn="just">
              <a:lnSpc>
                <a:spcPts val="3000"/>
              </a:lnSpc>
            </a:pPr>
            <a:endParaRPr lang="hu-HU" sz="2400" dirty="0" smtClean="0">
              <a:latin typeface="Cambria Math" pitchFamily="18" charset="0"/>
              <a:ea typeface="Cambria Math" pitchFamily="18" charset="0"/>
            </a:endParaRPr>
          </a:p>
          <a:p>
            <a:pPr marL="450850" indent="-450850" algn="just">
              <a:lnSpc>
                <a:spcPts val="3000"/>
              </a:lnSpc>
              <a:buFont typeface="Wingdings" pitchFamily="2" charset="2"/>
              <a:buChar char="Ø"/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Ha utóbb olyan </a:t>
            </a:r>
            <a:r>
              <a:rPr 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költségelem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 módosul az önadózásra jogosult adóalanynál, amely </a:t>
            </a:r>
            <a:r>
              <a:rPr 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kihatással van a vámértékre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 is, akkor </a:t>
            </a:r>
            <a:r>
              <a:rPr 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 vámhatározat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 vámhatósággal történő </a:t>
            </a:r>
            <a:r>
              <a:rPr lang="hu-H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módosíttatása nem megkerülhető</a:t>
            </a:r>
            <a:r>
              <a:rPr lang="hu-HU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! </a:t>
            </a:r>
            <a:r>
              <a:rPr lang="hu-HU" sz="2400" dirty="0" smtClean="0"/>
              <a:t> 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831528" y="381000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!</a:t>
            </a:r>
            <a:endParaRPr lang="hu-H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69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610368" y="938612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839640" y="32153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Vámérték aktualitások - Árfolyam változás</a:t>
            </a:r>
            <a:endParaRPr lang="hu-H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0368" y="1517905"/>
            <a:ext cx="9001000" cy="559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indent="-273050" algn="just">
              <a:lnSpc>
                <a:spcPts val="3300"/>
              </a:lnSpc>
              <a:buFont typeface="Wingdings" pitchFamily="2" charset="2"/>
              <a:buChar char="Ø"/>
            </a:pPr>
            <a:r>
              <a:rPr lang="hu-HU" sz="2200" dirty="0" smtClean="0">
                <a:latin typeface="Cambria Math" pitchFamily="18" charset="0"/>
                <a:ea typeface="Cambria Math" pitchFamily="18" charset="0"/>
              </a:rPr>
              <a:t>Ha a vámérték és ehhez kapcsolódóan a </a:t>
            </a:r>
            <a:r>
              <a:rPr lang="hu-HU" sz="2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fuvarköltség nem forintban került megállapításra</a:t>
            </a:r>
            <a:r>
              <a:rPr lang="hu-HU" sz="2200" dirty="0" smtClean="0">
                <a:latin typeface="Cambria Math" pitchFamily="18" charset="0"/>
                <a:ea typeface="Cambria Math" pitchFamily="18" charset="0"/>
              </a:rPr>
              <a:t>, a „hónap utolsó előtti szerdáján jegyzett árfolyamot kell alkalmazni a következő naptári hónap egésze során, …”, ami alatt az </a:t>
            </a:r>
            <a:r>
              <a:rPr lang="hu-HU" sz="2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MNB középárfolyamát</a:t>
            </a:r>
            <a:r>
              <a:rPr lang="hu-HU" sz="2200" dirty="0" smtClean="0">
                <a:latin typeface="Cambria Math" pitchFamily="18" charset="0"/>
                <a:ea typeface="Cambria Math" pitchFamily="18" charset="0"/>
              </a:rPr>
              <a:t> kell érteni. </a:t>
            </a:r>
          </a:p>
          <a:p>
            <a:pPr algn="just">
              <a:lnSpc>
                <a:spcPts val="3300"/>
              </a:lnSpc>
              <a:buFont typeface="Wingdings" pitchFamily="2" charset="2"/>
              <a:buChar char="Ø"/>
            </a:pPr>
            <a:endParaRPr lang="hu-HU" sz="2200" dirty="0" smtClean="0">
              <a:latin typeface="Cambria Math" pitchFamily="18" charset="0"/>
              <a:ea typeface="Cambria Math" pitchFamily="18" charset="0"/>
            </a:endParaRPr>
          </a:p>
          <a:p>
            <a:pPr marL="273050" indent="-273050" algn="just">
              <a:lnSpc>
                <a:spcPts val="3300"/>
              </a:lnSpc>
              <a:buFont typeface="Wingdings" pitchFamily="2" charset="2"/>
              <a:buChar char="Ø"/>
            </a:pPr>
            <a:r>
              <a:rPr lang="hu-HU" sz="2200" dirty="0" smtClean="0">
                <a:latin typeface="Cambria Math" pitchFamily="18" charset="0"/>
                <a:ea typeface="Cambria Math" pitchFamily="18" charset="0"/>
              </a:rPr>
              <a:t>Az értékelendő áru értéke és az ahhoz esetleg még hozzáadandó értékek - azaz a vámérték - megállapítása egyetlen, </a:t>
            </a:r>
            <a:r>
              <a:rPr lang="hu-HU" sz="2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 vámáru-nyilatkozat elfogadásának időpontjában érvényes  árfolyam</a:t>
            </a:r>
            <a:r>
              <a:rPr lang="hu-HU" sz="2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on</a:t>
            </a:r>
            <a:r>
              <a:rPr lang="hu-HU" sz="22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200" dirty="0" smtClean="0">
                <a:latin typeface="Cambria Math" pitchFamily="18" charset="0"/>
                <a:ea typeface="Cambria Math" pitchFamily="18" charset="0"/>
              </a:rPr>
              <a:t>zajlik. </a:t>
            </a:r>
          </a:p>
          <a:p>
            <a:pPr algn="just">
              <a:lnSpc>
                <a:spcPts val="3300"/>
              </a:lnSpc>
              <a:buFont typeface="Wingdings" pitchFamily="2" charset="2"/>
              <a:buChar char="Ø"/>
            </a:pPr>
            <a:endParaRPr lang="hu-HU" sz="2200" dirty="0" smtClean="0">
              <a:latin typeface="Cambria Math" pitchFamily="18" charset="0"/>
              <a:ea typeface="Cambria Math" pitchFamily="18" charset="0"/>
            </a:endParaRPr>
          </a:p>
          <a:p>
            <a:pPr marL="273050" indent="-273050" algn="just">
              <a:lnSpc>
                <a:spcPts val="3300"/>
              </a:lnSpc>
              <a:buFont typeface="Wingdings" pitchFamily="2" charset="2"/>
              <a:buChar char="Ø"/>
            </a:pPr>
            <a:r>
              <a:rPr lang="hu-HU" sz="2200" dirty="0" smtClean="0">
                <a:latin typeface="Cambria Math" pitchFamily="18" charset="0"/>
                <a:ea typeface="Cambria Math" pitchFamily="18" charset="0"/>
              </a:rPr>
              <a:t>Lehet azonban eltérés a fuvardíj-számlázás napján és a vámeljárás során érvényes árfolyam között, de ha igazoltan nyomon követhető, hogy </a:t>
            </a:r>
            <a:r>
              <a:rPr lang="hu-HU" sz="2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csak árfolyamváltozás</a:t>
            </a:r>
            <a:r>
              <a:rPr lang="hu-HU" sz="2200" dirty="0" smtClean="0">
                <a:latin typeface="Cambria Math" pitchFamily="18" charset="0"/>
                <a:ea typeface="Cambria Math" pitchFamily="18" charset="0"/>
              </a:rPr>
              <a:t> történt, ez </a:t>
            </a:r>
            <a:r>
              <a:rPr lang="hu-HU" sz="2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önmagában nem vonja maga után a vámtartozás összegének módosítását.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613557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435208" y="2297832"/>
            <a:ext cx="9289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all" spc="0" dirty="0" smtClean="0">
                <a:ln w="0"/>
                <a:solidFill>
                  <a:srgbClr val="00863D"/>
                </a:solidFill>
                <a:effectLst>
                  <a:reflection blurRad="12700" stA="50000" endPos="50000" dist="5000" dir="5400000" sy="-100000" rotWithShape="0"/>
                </a:effectLst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704195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722678" y="809604"/>
            <a:ext cx="510173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Cambria Math" pitchFamily="18" charset="0"/>
                <a:ea typeface="Cambria Math" pitchFamily="18" charset="0"/>
              </a:rPr>
              <a:t>Vámszakmai Konferencia</a:t>
            </a:r>
          </a:p>
          <a:p>
            <a:endParaRPr lang="hu-HU" sz="36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hu-HU" sz="3600" dirty="0" smtClean="0">
                <a:latin typeface="Cambria Math" pitchFamily="18" charset="0"/>
                <a:ea typeface="Cambria Math" pitchFamily="18" charset="0"/>
              </a:rPr>
              <a:t>A vám utólagos ellenőrzések lefolytatása</a:t>
            </a:r>
          </a:p>
          <a:p>
            <a:endParaRPr lang="hu-HU" sz="36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hu-HU" sz="3600" dirty="0" smtClean="0">
                <a:latin typeface="Cambria Math" pitchFamily="18" charset="0"/>
                <a:ea typeface="Cambria Math" pitchFamily="18" charset="0"/>
              </a:rPr>
              <a:t>Duda Gergely</a:t>
            </a:r>
          </a:p>
          <a:p>
            <a:endParaRPr lang="hu-HU" sz="36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hu-HU" sz="3600" dirty="0" smtClean="0">
                <a:latin typeface="Cambria Math" pitchFamily="18" charset="0"/>
                <a:ea typeface="Cambria Math" pitchFamily="18" charset="0"/>
              </a:rPr>
              <a:t>NAV KH Vám Főosztály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95413"/>
            <a:ext cx="20320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"/>
          <p:cNvSpPr>
            <a:spLocks noChangeShapeType="1"/>
          </p:cNvSpPr>
          <p:nvPr/>
        </p:nvSpPr>
        <p:spPr bwMode="auto">
          <a:xfrm flipH="1">
            <a:off x="2589213" y="1631950"/>
            <a:ext cx="0" cy="4260850"/>
          </a:xfrm>
          <a:prstGeom prst="line">
            <a:avLst/>
          </a:prstGeom>
          <a:noFill/>
          <a:ln w="38100">
            <a:solidFill>
              <a:srgbClr val="A399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967457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865290" y="380976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Tartalom</a:t>
            </a:r>
          </a:p>
          <a:p>
            <a:endParaRPr lang="hu-HU" dirty="0"/>
          </a:p>
        </p:txBody>
      </p:sp>
      <p:sp>
        <p:nvSpPr>
          <p:cNvPr id="8" name="Téglalap 5"/>
          <p:cNvSpPr>
            <a:spLocks noChangeArrowheads="1"/>
          </p:cNvSpPr>
          <p:nvPr/>
        </p:nvSpPr>
        <p:spPr bwMode="auto">
          <a:xfrm>
            <a:off x="1111266" y="2009800"/>
            <a:ext cx="83534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Az AEO eljárás során a vámhatóság részére átadott információk felhasználása vám utólagos ellenőrzések </a:t>
            </a: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során</a:t>
            </a:r>
          </a:p>
          <a:p>
            <a:pPr algn="just"/>
            <a:endParaRPr lang="hu-HU" sz="2400" i="1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Vám utólagos ellenőrzés lefolytatása a közvetett vámjogi képviselőnél</a:t>
            </a:r>
          </a:p>
        </p:txBody>
      </p:sp>
    </p:spTree>
    <p:extLst>
      <p:ext uri="{BB962C8B-B14F-4D97-AF65-F5344CB8AC3E}">
        <p14:creationId xmlns:p14="http://schemas.microsoft.com/office/powerpoint/2010/main" val="340702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847124" y="1465047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884829" y="152052"/>
            <a:ext cx="6795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mbria Math" pitchFamily="18" charset="0"/>
                <a:ea typeface="Cambria Math" pitchFamily="18" charset="0"/>
              </a:rPr>
              <a:t>Az AEO eljárás során a vámhatóság részére átadott információk felhasználása vám utólagos ellenőrzések során I.</a:t>
            </a:r>
          </a:p>
        </p:txBody>
      </p:sp>
      <p:sp>
        <p:nvSpPr>
          <p:cNvPr id="8" name="Téglalap 4"/>
          <p:cNvSpPr>
            <a:spLocks noChangeArrowheads="1"/>
          </p:cNvSpPr>
          <p:nvPr/>
        </p:nvSpPr>
        <p:spPr bwMode="auto">
          <a:xfrm>
            <a:off x="1019397" y="1809736"/>
            <a:ext cx="852643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 algn="just">
              <a:buFont typeface="Wingdings" pitchFamily="2" charset="2"/>
              <a:buChar char="ü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AEO-k: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Kiemelt partnerek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Import és export több mint 50%-a</a:t>
            </a: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!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Kedvezmények</a:t>
            </a:r>
          </a:p>
          <a:p>
            <a:pPr lvl="1" algn="just"/>
            <a:endParaRPr lang="hu-HU" sz="2400" i="1" dirty="0">
              <a:latin typeface="Cambria Math" pitchFamily="18" charset="0"/>
              <a:ea typeface="Cambria Math" pitchFamily="18" charset="0"/>
            </a:endParaRPr>
          </a:p>
          <a:p>
            <a:pPr marL="363538" indent="-363538" algn="just">
              <a:buFont typeface="Wingdings" pitchFamily="2" charset="2"/>
              <a:buChar char="ü"/>
            </a:pPr>
            <a:r>
              <a:rPr lang="hu-HU" sz="2400" b="1" i="1" dirty="0" smtClean="0">
                <a:latin typeface="Cambria Math" pitchFamily="18" charset="0"/>
                <a:ea typeface="Cambria Math" pitchFamily="18" charset="0"/>
              </a:rPr>
              <a:t>Az Európai Unió pénzügyi érdekeit veszélyeztető kockázatok esetén a vizsgálat lefolytatása szükséges!</a:t>
            </a:r>
          </a:p>
          <a:p>
            <a:pPr marL="363538" indent="-363538" algn="just">
              <a:buFont typeface="Wingdings" pitchFamily="2" charset="2"/>
              <a:buChar char="ü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Vizsgálatok preventív hatása: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Versenyelőny biztosítása a gazdálkodó számára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Esetleges hibák </a:t>
            </a: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feltárása</a:t>
            </a:r>
            <a:endParaRPr lang="hu-HU" sz="2400" i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2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Téglalap 4"/>
          <p:cNvSpPr>
            <a:spLocks noChangeArrowheads="1"/>
          </p:cNvSpPr>
          <p:nvPr/>
        </p:nvSpPr>
        <p:spPr bwMode="auto">
          <a:xfrm>
            <a:off x="471488" y="1809736"/>
            <a:ext cx="852643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 algn="just">
              <a:buFont typeface="Wingdings" pitchFamily="2" charset="2"/>
              <a:buChar char="ü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Gazdálkodói igény: AEO eljárásban átadott adatok vám utólagos ellenőrzésnél ne kerüljenek ismételten bekérésre a vámhatóság által.</a:t>
            </a:r>
          </a:p>
          <a:p>
            <a:pPr marL="363538" indent="-363538" algn="just">
              <a:buFont typeface="Wingdings" pitchFamily="2" charset="2"/>
              <a:buChar char="ü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Cél: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Gazdálkodók és</a:t>
            </a:r>
            <a:endParaRPr lang="hu-HU" sz="2400" i="1" dirty="0">
              <a:latin typeface="Cambria Math" pitchFamily="18" charset="0"/>
              <a:ea typeface="Cambria Math" pitchFamily="18" charset="0"/>
            </a:endParaRP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Vámhatóság </a:t>
            </a:r>
          </a:p>
          <a:p>
            <a:pPr lvl="1" algn="just"/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adminisztratív terheinek csökkentése.</a:t>
            </a:r>
          </a:p>
          <a:p>
            <a:pPr marL="363538" indent="-363538" algn="just">
              <a:buFont typeface="Wingdings" pitchFamily="2" charset="2"/>
              <a:buChar char="ü"/>
            </a:pPr>
            <a:endParaRPr lang="hu-HU" sz="2400" i="1" dirty="0" smtClean="0">
              <a:latin typeface="Cambria Math" pitchFamily="18" charset="0"/>
              <a:ea typeface="Cambria Math" pitchFamily="18" charset="0"/>
            </a:endParaRPr>
          </a:p>
          <a:p>
            <a:pPr marL="363538" indent="-363538" algn="just">
              <a:buFont typeface="Wingdings" pitchFamily="2" charset="2"/>
              <a:buChar char="ü"/>
            </a:pP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Jogszabályi környezet: nincs egyértelmű </a:t>
            </a: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felhatalmazás, vagy tiltás</a:t>
            </a:r>
            <a:endParaRPr lang="hu-HU" sz="2400" i="1" dirty="0">
              <a:latin typeface="Cambria Math" pitchFamily="18" charset="0"/>
              <a:ea typeface="Cambria Math" pitchFamily="18" charset="0"/>
            </a:endParaRPr>
          </a:p>
          <a:p>
            <a:pPr marL="363538" indent="-363538" algn="just">
              <a:buFont typeface="Wingdings" pitchFamily="2" charset="2"/>
              <a:buChar char="ü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Általános </a:t>
            </a: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adatvédelmi elvek: 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Jogszabályi felhatalmazás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Átadó szándéka (célhoz kötöttség</a:t>
            </a: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)</a:t>
            </a:r>
            <a:endParaRPr lang="hu-HU" sz="24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47124" y="1465047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884829" y="152052"/>
            <a:ext cx="6795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mbria Math" pitchFamily="18" charset="0"/>
                <a:ea typeface="Cambria Math" pitchFamily="18" charset="0"/>
              </a:rPr>
              <a:t>Az AEO eljárás során a vámhatóság részére átadott információk felhasználása vám utólagos ellenőrzések során </a:t>
            </a:r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II.</a:t>
            </a:r>
            <a:endParaRPr lang="hu-HU" sz="28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99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4"/>
          <p:cNvSpPr>
            <a:spLocks noChangeArrowheads="1"/>
          </p:cNvSpPr>
          <p:nvPr/>
        </p:nvSpPr>
        <p:spPr bwMode="auto">
          <a:xfrm>
            <a:off x="687513" y="1793776"/>
            <a:ext cx="869444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u-HU" sz="2400" b="1" dirty="0" smtClean="0">
                <a:latin typeface="Cambria Math" pitchFamily="18" charset="0"/>
                <a:ea typeface="Cambria Math" pitchFamily="18" charset="0"/>
              </a:rPr>
              <a:t>Szokásos kezelési módok </a:t>
            </a:r>
          </a:p>
          <a:p>
            <a:pPr algn="l"/>
            <a:endParaRPr lang="hu-HU" sz="2400" b="1" dirty="0" smtClean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2012. január 1-től új 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KN kódok a biodízelt tartalmazó gáz- és 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fűtőolajokra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hu-HU" sz="24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Indokolt volt a vámraktárban 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és a vámszabad területen végezhető szokásos kezelési módok listájának 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bővítése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hu-HU" sz="2400" dirty="0" smtClean="0">
              <a:latin typeface="Cambria Math" pitchFamily="18" charset="0"/>
              <a:ea typeface="Cambria Math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Vhr. 72. melléklet 14a. 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é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s 14b. pontokkal kiegészült (visszamenőleges hatály 2012. január 1.)</a:t>
            </a:r>
          </a:p>
          <a:p>
            <a:pPr algn="l"/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400" dirty="0">
                <a:latin typeface="Cambria Math" pitchFamily="18" charset="0"/>
                <a:ea typeface="Cambria Math" pitchFamily="18" charset="0"/>
              </a:rPr>
              <a:t>L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ehetővé 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vált biodízel keverése gáz- vagy 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tüzelőolajokhoz a szokásos kezelési mód keretében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hu-HU" sz="2400" dirty="0">
              <a:latin typeface="Comic Sans MS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865290" y="380976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mbria Math" pitchFamily="18" charset="0"/>
                <a:ea typeface="Cambria Math" pitchFamily="18" charset="0"/>
              </a:rPr>
              <a:t>A Bizottság 1101/2012/EU rendelete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églalap 4"/>
          <p:cNvSpPr>
            <a:spLocks noChangeArrowheads="1"/>
          </p:cNvSpPr>
          <p:nvPr/>
        </p:nvSpPr>
        <p:spPr bwMode="auto">
          <a:xfrm>
            <a:off x="471488" y="1809736"/>
            <a:ext cx="852643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 algn="just">
              <a:buFont typeface="Wingdings" pitchFamily="2" charset="2"/>
              <a:buChar char="ü"/>
            </a:pPr>
            <a:r>
              <a:rPr lang="hu-HU" sz="2400" b="1" i="1" dirty="0" smtClean="0">
                <a:latin typeface="Cambria Math" pitchFamily="18" charset="0"/>
                <a:ea typeface="Cambria Math" pitchFamily="18" charset="0"/>
              </a:rPr>
              <a:t>Megoldási javaslat: gazdálkodó nyilatkozata</a:t>
            </a:r>
          </a:p>
          <a:p>
            <a:pPr marL="363538" indent="-363538" algn="just">
              <a:buFont typeface="Wingdings" pitchFamily="2" charset="2"/>
              <a:buChar char="ü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AEO eljárást lefolytató/tanúsítványt kiadó hivatal küldi meg</a:t>
            </a:r>
          </a:p>
          <a:p>
            <a:pPr marL="363538" indent="-363538" algn="just">
              <a:buFont typeface="Wingdings" pitchFamily="2" charset="2"/>
              <a:buChar char="ü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Tanúsítvány kiadását követően (már engedéllyel rendelkezőknél 2013. év elején)</a:t>
            </a:r>
          </a:p>
          <a:p>
            <a:pPr marL="363538" indent="-363538" algn="just">
              <a:buFont typeface="Wingdings" pitchFamily="2" charset="2"/>
              <a:buChar char="ü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Érintett gazdálkodók: AEOC, AEOF, vámtevékenységet bonyolító AEOS</a:t>
            </a:r>
          </a:p>
          <a:p>
            <a:pPr marL="363538" indent="-363538" algn="just">
              <a:buFont typeface="Wingdings" pitchFamily="2" charset="2"/>
              <a:buChar char="ü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Beleegyezés: AEO eljárás során </a:t>
            </a:r>
            <a:r>
              <a:rPr lang="hu-HU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4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az érintett gazdálkodó által </a:t>
            </a: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átadott adatok felhasználása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Vámtörvény szerinti vám utólagos ellenőrzés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Közösségi Vámkódex 78. cikke szerinti </a:t>
            </a: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vizsgálat</a:t>
            </a:r>
          </a:p>
          <a:p>
            <a:pPr lvl="1" algn="just"/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(együtt: vám utólagos jellegű ellenőrzés) során.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47124" y="1465047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884829" y="152052"/>
            <a:ext cx="6795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mbria Math" pitchFamily="18" charset="0"/>
                <a:ea typeface="Cambria Math" pitchFamily="18" charset="0"/>
              </a:rPr>
              <a:t>Az AEO eljárás során a vámhatóság részére átadott információk felhasználása vám utólagos ellenőrzések során </a:t>
            </a:r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III.</a:t>
            </a:r>
            <a:endParaRPr lang="hu-HU" sz="28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69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églalap 4"/>
          <p:cNvSpPr>
            <a:spLocks noChangeArrowheads="1"/>
          </p:cNvSpPr>
          <p:nvPr/>
        </p:nvSpPr>
        <p:spPr bwMode="auto">
          <a:xfrm>
            <a:off x="1019397" y="2081808"/>
            <a:ext cx="852643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 algn="just">
              <a:buFont typeface="Wingdings" pitchFamily="2" charset="2"/>
              <a:buChar char="ü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Adatok (üzleti titok) védelme: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Vámtörvény (vámtitok)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NAV rendelkezések: Őrzésbiztonsági </a:t>
            </a: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Szabályzat</a:t>
            </a:r>
          </a:p>
          <a:p>
            <a:pPr lvl="1" algn="just"/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                                            Iratkezelési Szabályzat</a:t>
            </a:r>
          </a:p>
          <a:p>
            <a:pPr marL="820738" lvl="1" indent="-363538" algn="just">
              <a:buFont typeface="Wingdings" pitchFamily="2" charset="2"/>
              <a:buChar char="Ø"/>
            </a:pPr>
            <a:endParaRPr lang="hu-HU" sz="2400" i="1" dirty="0">
              <a:latin typeface="Cambria Math" pitchFamily="18" charset="0"/>
              <a:ea typeface="Cambria Math" pitchFamily="18" charset="0"/>
            </a:endParaRPr>
          </a:p>
          <a:p>
            <a:pPr marL="363538" indent="-363538" algn="just">
              <a:buFont typeface="Wingdings" pitchFamily="2" charset="2"/>
              <a:buChar char="ü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Várható haszon: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Adminisztratív terhek </a:t>
            </a: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csökkenése</a:t>
            </a:r>
            <a:endParaRPr lang="hu-HU" sz="2400" i="1" dirty="0">
              <a:latin typeface="Cambria Math" pitchFamily="18" charset="0"/>
              <a:ea typeface="Cambria Math" pitchFamily="18" charset="0"/>
            </a:endParaRP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Vizsgálatok egyszerűsödése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Ellenőrzések felgyorsítása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47124" y="1465047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884829" y="152052"/>
            <a:ext cx="6795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mbria Math" pitchFamily="18" charset="0"/>
                <a:ea typeface="Cambria Math" pitchFamily="18" charset="0"/>
              </a:rPr>
              <a:t>Az AEO eljárás során a vámhatóság részére átadott információk felhasználása vám utólagos ellenőrzések során </a:t>
            </a:r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IV.</a:t>
            </a:r>
            <a:endParaRPr lang="hu-HU" sz="28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41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mbria Math" pitchFamily="18" charset="0"/>
                <a:ea typeface="Cambria Math" pitchFamily="18" charset="0"/>
              </a:rPr>
              <a:t>Vám utólagos ellenőrzés lefolytatása a közvetett vámjogi </a:t>
            </a:r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képviselőnél I.</a:t>
            </a:r>
            <a:endParaRPr lang="hu-HU" sz="2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églalap 4"/>
          <p:cNvSpPr>
            <a:spLocks noChangeArrowheads="1"/>
          </p:cNvSpPr>
          <p:nvPr/>
        </p:nvSpPr>
        <p:spPr bwMode="auto">
          <a:xfrm>
            <a:off x="793720" y="1618357"/>
            <a:ext cx="77041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 algn="just">
              <a:buFont typeface="Wingdings" pitchFamily="2" charset="2"/>
              <a:buChar char="ü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A </a:t>
            </a: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közösségi vámjog végrehajtásáról szóló 2003. évi CXXVI. t</a:t>
            </a: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örvény </a:t>
            </a: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Vámtörvény) 1</a:t>
            </a: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. § (3) bekezdés 7. </a:t>
            </a: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pontja módosult, kiegészült: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A vám utólagos ellenőrzés a közvetett vámjogi képviselőnél is lefolytatható</a:t>
            </a: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363538" indent="-363538" algn="just">
              <a:buFont typeface="Wingdings" pitchFamily="2" charset="2"/>
              <a:buChar char="ü"/>
            </a:pPr>
            <a:endParaRPr lang="hu-HU" sz="2400" i="1" dirty="0" smtClean="0">
              <a:latin typeface="Cambria Math" pitchFamily="18" charset="0"/>
              <a:ea typeface="Cambria Math" pitchFamily="18" charset="0"/>
            </a:endParaRPr>
          </a:p>
          <a:p>
            <a:pPr marL="363538" indent="-363538" algn="just">
              <a:buFont typeface="Wingdings" pitchFamily="2" charset="2"/>
              <a:buChar char="ü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A </a:t>
            </a: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törvénymódosítás indokolása:</a:t>
            </a:r>
          </a:p>
          <a:p>
            <a:pPr marL="363538" indent="-363538" algn="just">
              <a:buFont typeface="Wingdings" pitchFamily="2" charset="2"/>
              <a:buChar char="ü"/>
            </a:pPr>
            <a:endParaRPr lang="hu-HU" sz="2400" i="1" dirty="0">
              <a:latin typeface="Cambria Math" pitchFamily="18" charset="0"/>
              <a:ea typeface="Cambria Math" pitchFamily="18" charset="0"/>
            </a:endParaRP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A vám utólagos ellenőrzés során el nem érhető (pl. székhelyén </a:t>
            </a: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nem található, </a:t>
            </a: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megszűnt) </a:t>
            </a: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gazdálkodók vámellenőrzés alá eső külkereskedelmi </a:t>
            </a: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tevékenysége </a:t>
            </a: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ellenőrizhetőségének biztosítása</a:t>
            </a: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hu-HU" sz="2400" i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73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mbria Math" pitchFamily="18" charset="0"/>
                <a:ea typeface="Cambria Math" pitchFamily="18" charset="0"/>
              </a:rPr>
              <a:t>Vám utólagos ellenőrzés lefolytatása a közvetett vámjogi </a:t>
            </a:r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képviselőnél II.</a:t>
            </a:r>
            <a:endParaRPr lang="hu-HU" sz="2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églalap 4"/>
          <p:cNvSpPr>
            <a:spLocks noChangeArrowheads="1"/>
          </p:cNvSpPr>
          <p:nvPr/>
        </p:nvSpPr>
        <p:spPr bwMode="auto">
          <a:xfrm>
            <a:off x="793720" y="1618357"/>
            <a:ext cx="770413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 algn="just">
              <a:buFont typeface="Wingdings" pitchFamily="2" charset="2"/>
              <a:buChar char="ü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A vám utólagos ellenőrzés: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az ügyfél nem közösségi termékekkel, illetve a vámellenőrzés alá eső közösségi termékekkel folytatott külkereskedelmi tevékenységére irányuló felülvizsgálat, amelynek célja annak megállapítása, hogy az ügyfél a jogszabályokban előírt kötelezettségeinek eleget tett-e</a:t>
            </a: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lvl="1" algn="just"/>
            <a:endParaRPr lang="hu-HU" sz="2400" i="1" dirty="0" smtClean="0">
              <a:latin typeface="Cambria Math" pitchFamily="18" charset="0"/>
              <a:ea typeface="Cambria Math" pitchFamily="18" charset="0"/>
            </a:endParaRP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b="1" i="1" dirty="0">
                <a:latin typeface="Cambria Math" pitchFamily="18" charset="0"/>
                <a:ea typeface="Cambria Math" pitchFamily="18" charset="0"/>
              </a:rPr>
              <a:t>A vizsgálat az importőr külkereskedelmi tevékenységére irányul!</a:t>
            </a:r>
          </a:p>
          <a:p>
            <a:pPr lvl="1" algn="just"/>
            <a:endParaRPr lang="hu-HU" sz="2400" i="1" dirty="0" smtClean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1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mbria Math" pitchFamily="18" charset="0"/>
                <a:ea typeface="Cambria Math" pitchFamily="18" charset="0"/>
              </a:rPr>
              <a:t>Vám utólagos ellenőrzés lefolytatása a közvetett vámjogi </a:t>
            </a:r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képviselőnél III.</a:t>
            </a:r>
            <a:endParaRPr lang="hu-HU" sz="2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églalap 4"/>
          <p:cNvSpPr>
            <a:spLocks noChangeArrowheads="1"/>
          </p:cNvSpPr>
          <p:nvPr/>
        </p:nvSpPr>
        <p:spPr bwMode="auto">
          <a:xfrm>
            <a:off x="1227931" y="1618357"/>
            <a:ext cx="7704137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 algn="just">
              <a:buFont typeface="Wingdings" pitchFamily="2" charset="2"/>
              <a:buChar char="ü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A közvetett vámjogi képviselő státusza: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0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A </a:t>
            </a:r>
            <a:r>
              <a:rPr lang="hu-HU" sz="2000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megbízó érdekében, de saját nevében jár el a vámhatóság </a:t>
            </a:r>
            <a:r>
              <a:rPr lang="hu-HU" sz="20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előtt (</a:t>
            </a:r>
            <a:r>
              <a:rPr lang="hu-HU" sz="2000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Közösségi Vámkódex 5. </a:t>
            </a:r>
            <a:r>
              <a:rPr lang="hu-HU" sz="20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cikk).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0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Teljes </a:t>
            </a:r>
            <a:r>
              <a:rPr lang="hu-HU" sz="2000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körűen intézi a vámeljárással kapcsolatos teendőket, kötelezettséget vállal és jogokat szerez, azaz ügyfélnek </a:t>
            </a:r>
            <a:r>
              <a:rPr lang="hu-HU" sz="20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tekintendő.</a:t>
            </a:r>
            <a:endParaRPr lang="hu-HU" sz="2000" i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0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Okmánymegőrzési </a:t>
            </a:r>
            <a:r>
              <a:rPr lang="hu-HU" sz="2000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kötelezettség (Közösségi Vámkódex 77. cikk</a:t>
            </a:r>
            <a:r>
              <a:rPr lang="hu-HU" sz="20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).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000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Közösségi Vámkódex végrehajtási rendelet 199. cikke szerinti kötelezettségek</a:t>
            </a:r>
            <a:r>
              <a:rPr lang="hu-HU" sz="20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: vámáru-nyilatkozat adatainak helyessége, bemutatott okmányok hitelessége stb.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000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Nyilatkozattevőként adóssá válik (Közösségi Vámkódex 201. cikk (3) bekezdése</a:t>
            </a:r>
            <a:r>
              <a:rPr lang="hu-HU" sz="20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).</a:t>
            </a:r>
            <a:endParaRPr lang="hu-HU" sz="2000" i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000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Vámhatósági határozat címzettje.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000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A vámtartozás és nem közösségi adók és díjak megfizetésének kötelezettsége </a:t>
            </a:r>
            <a:r>
              <a:rPr lang="hu-HU" sz="2000" i="1" dirty="0">
                <a:latin typeface="Cambria Math" pitchFamily="18" charset="0"/>
                <a:ea typeface="Cambria Math" pitchFamily="18" charset="0"/>
              </a:rPr>
              <a:t>is - elsődlegesen - őt terheli. </a:t>
            </a:r>
          </a:p>
          <a:p>
            <a:pPr marL="820738" lvl="1" indent="-363538" algn="just">
              <a:buFont typeface="Wingdings" pitchFamily="2" charset="2"/>
              <a:buChar char="Ø"/>
            </a:pPr>
            <a:endParaRPr lang="hu-HU" sz="2400" i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50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mbria Math" pitchFamily="18" charset="0"/>
                <a:ea typeface="Cambria Math" pitchFamily="18" charset="0"/>
              </a:rPr>
              <a:t>Vám utólagos ellenőrzés lefolytatása a közvetett vámjogi </a:t>
            </a:r>
            <a:r>
              <a:rPr lang="hu-HU" sz="2800" dirty="0" smtClean="0">
                <a:latin typeface="Cambria Math" pitchFamily="18" charset="0"/>
                <a:ea typeface="Cambria Math" pitchFamily="18" charset="0"/>
              </a:rPr>
              <a:t>képviselőnél IV.</a:t>
            </a:r>
            <a:endParaRPr lang="hu-HU" sz="2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églalap 4"/>
          <p:cNvSpPr>
            <a:spLocks noChangeArrowheads="1"/>
          </p:cNvSpPr>
          <p:nvPr/>
        </p:nvSpPr>
        <p:spPr bwMode="auto">
          <a:xfrm>
            <a:off x="1227931" y="1812428"/>
            <a:ext cx="770413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 algn="just">
              <a:buFont typeface="Wingdings" pitchFamily="2" charset="2"/>
              <a:buChar char="ü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Eddigi gyakorlat: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A fel nem lelhető gazdálkodók tekintetében elrendelt utólagos ellenőrzés meghiúsulttá minősítése.</a:t>
            </a:r>
            <a:endParaRPr lang="hu-HU" sz="2400" i="1" dirty="0">
              <a:latin typeface="Cambria Math" pitchFamily="18" charset="0"/>
              <a:ea typeface="Cambria Math" pitchFamily="18" charset="0"/>
            </a:endParaRPr>
          </a:p>
          <a:p>
            <a:pPr marL="363538" indent="-363538" algn="just">
              <a:buFont typeface="Wingdings" pitchFamily="2" charset="2"/>
              <a:buChar char="ü"/>
            </a:pPr>
            <a:endParaRPr lang="hu-HU" sz="2400" i="1" dirty="0">
              <a:latin typeface="Cambria Math" pitchFamily="18" charset="0"/>
              <a:ea typeface="Cambria Math" pitchFamily="18" charset="0"/>
            </a:endParaRPr>
          </a:p>
          <a:p>
            <a:pPr marL="363538" indent="-363538" algn="just">
              <a:buFont typeface="Wingdings" pitchFamily="2" charset="2"/>
              <a:buChar char="ü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Új lehetőség:</a:t>
            </a: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Vám utólagos ellenőrzés </a:t>
            </a:r>
            <a:r>
              <a:rPr lang="hu-HU" sz="2400" i="1" dirty="0">
                <a:latin typeface="Cambria Math" pitchFamily="18" charset="0"/>
                <a:ea typeface="Cambria Math" pitchFamily="18" charset="0"/>
              </a:rPr>
              <a:t>lefolytatása a </a:t>
            </a:r>
            <a:r>
              <a:rPr lang="hu-HU" sz="2400" i="1" dirty="0" smtClean="0">
                <a:latin typeface="Cambria Math" pitchFamily="18" charset="0"/>
                <a:ea typeface="Cambria Math" pitchFamily="18" charset="0"/>
              </a:rPr>
              <a:t> közvetett képviselőnél.</a:t>
            </a:r>
          </a:p>
          <a:p>
            <a:pPr lvl="1" algn="just"/>
            <a:endParaRPr lang="hu-HU" sz="2400" i="1" dirty="0" smtClean="0">
              <a:latin typeface="Cambria Math" pitchFamily="18" charset="0"/>
              <a:ea typeface="Cambria Math" pitchFamily="18" charset="0"/>
            </a:endParaRPr>
          </a:p>
          <a:p>
            <a:pPr marL="820738" lvl="1" indent="-363538" algn="just">
              <a:buFont typeface="Wingdings" pitchFamily="2" charset="2"/>
              <a:buChar char="Ø"/>
            </a:pPr>
            <a:r>
              <a:rPr lang="hu-HU" sz="2400" b="1" i="1" dirty="0">
                <a:latin typeface="Cambria Math" pitchFamily="18" charset="0"/>
                <a:ea typeface="Cambria Math" pitchFamily="18" charset="0"/>
              </a:rPr>
              <a:t>A vizsgálat az importőr külkereskedelmi tevékenységére irányul</a:t>
            </a:r>
            <a:r>
              <a:rPr lang="hu-HU" sz="2400" b="1" i="1" dirty="0" smtClean="0">
                <a:latin typeface="Cambria Math" pitchFamily="18" charset="0"/>
                <a:ea typeface="Cambria Math" pitchFamily="18" charset="0"/>
              </a:rPr>
              <a:t>!</a:t>
            </a:r>
            <a:endParaRPr lang="hu-HU" sz="2400" b="1" i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82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435208" y="2297832"/>
            <a:ext cx="9289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all" spc="0" dirty="0" smtClean="0">
                <a:ln w="0"/>
                <a:solidFill>
                  <a:srgbClr val="00863D"/>
                </a:solidFill>
                <a:effectLst>
                  <a:reflection blurRad="12700" stA="50000" endPos="50000" dist="5000" dir="5400000" sy="-100000" rotWithShape="0"/>
                </a:effectLst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57917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Cambria Math" pitchFamily="18" charset="0"/>
                <a:ea typeface="Cambria Math" pitchFamily="18" charset="0"/>
              </a:rPr>
              <a:t>A Bizottság 1159/2012/EU rendeletének főbb elemei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852488" y="1865784"/>
            <a:ext cx="8331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u-HU" sz="2400" b="1" dirty="0">
                <a:latin typeface="Cambria Math" pitchFamily="18" charset="0"/>
                <a:ea typeface="Cambria Math" pitchFamily="18" charset="0"/>
              </a:rPr>
              <a:t>HR csatlakozása a </a:t>
            </a:r>
            <a:r>
              <a:rPr lang="hu-HU" sz="2400" b="1" dirty="0" smtClean="0">
                <a:latin typeface="Cambria Math" pitchFamily="18" charset="0"/>
                <a:ea typeface="Cambria Math" pitchFamily="18" charset="0"/>
              </a:rPr>
              <a:t>Tranzitegyezményhez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u-HU" sz="24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24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Összkezességi</a:t>
            </a:r>
            <a:r>
              <a:rPr lang="hu-HU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kezesi nyilatkozat, egyedi kezesi nyilatkozat, egyedi kezességvállalási garanciajegy, TC 31, TC 33 formanyomtatványainak kiegészítése </a:t>
            </a:r>
            <a:r>
              <a:rPr lang="hu-HU" sz="24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HR-gal</a:t>
            </a:r>
            <a:r>
              <a:rPr lang="hu-H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u-HU" sz="24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A </a:t>
            </a:r>
            <a:r>
              <a:rPr lang="hu-HU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régi TC 31, TC 33 formanyomtatványok </a:t>
            </a:r>
            <a:r>
              <a:rPr lang="hu-HU" sz="24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2013. június 30-ig </a:t>
            </a:r>
            <a:r>
              <a:rPr lang="hu-HU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használhatók.</a:t>
            </a:r>
            <a:endParaRPr lang="hu-HU" sz="24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u-HU" sz="24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+ Vhr. 314. cikk pontosítása (a </a:t>
            </a:r>
            <a:r>
              <a:rPr lang="hu-HU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közösségi helyzet </a:t>
            </a:r>
            <a:r>
              <a:rPr lang="hu-H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megállapítható 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egy adott tagállam egyik pontjából egy harmadik ország területén keresztül ugyanazon tagállam másik pontjába szállított áruk </a:t>
            </a:r>
            <a:r>
              <a:rPr lang="hu-H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esetén is). </a:t>
            </a:r>
            <a:endParaRPr lang="hu-HU" sz="24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865290" y="38097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Cambria Math" pitchFamily="18" charset="0"/>
                <a:ea typeface="Cambria Math" pitchFamily="18" charset="0"/>
              </a:rPr>
              <a:t>A Bizottság 1180/2012/EU rendeletének főbb elemei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008034" y="2095488"/>
            <a:ext cx="78581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>
                <a:latin typeface="Cambria Math" pitchFamily="18" charset="0"/>
                <a:ea typeface="Cambria Math" pitchFamily="18" charset="0"/>
              </a:rPr>
              <a:t>TR csatlakozása a </a:t>
            </a:r>
            <a:r>
              <a:rPr lang="hu-HU" sz="2400" b="1" dirty="0" smtClean="0">
                <a:latin typeface="Cambria Math" pitchFamily="18" charset="0"/>
                <a:ea typeface="Cambria Math" pitchFamily="18" charset="0"/>
              </a:rPr>
              <a:t>Tranzitegyezményhez</a:t>
            </a:r>
          </a:p>
          <a:p>
            <a:pPr algn="just"/>
            <a:endParaRPr lang="hu-HU" sz="24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hu-HU" sz="2400" dirty="0" err="1">
                <a:latin typeface="Cambria Math" pitchFamily="18" charset="0"/>
                <a:ea typeface="Cambria Math" pitchFamily="18" charset="0"/>
              </a:rPr>
              <a:t>Összkezességi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 kezesi nyilatkozat, egyedi kezesi nyilatkozat, egyedi kezességvállalási garanciajegy, TC 31, TC 33 formanyomtatványainak kiegészítése </a:t>
            </a:r>
            <a:r>
              <a:rPr lang="hu-HU" sz="2400" dirty="0" err="1" smtClean="0">
                <a:latin typeface="Cambria Math" pitchFamily="18" charset="0"/>
                <a:ea typeface="Cambria Math" pitchFamily="18" charset="0"/>
              </a:rPr>
              <a:t>TR-gal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hu-HU" sz="2400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A 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régi TC 31, TC 33 formanyomtatványok </a:t>
            </a:r>
            <a:r>
              <a:rPr lang="hu-HU" sz="2400" b="1" dirty="0">
                <a:latin typeface="Cambria Math" pitchFamily="18" charset="0"/>
                <a:ea typeface="Cambria Math" pitchFamily="18" charset="0"/>
              </a:rPr>
              <a:t>2013. november 30-ig </a:t>
            </a:r>
            <a:r>
              <a:rPr lang="hu-HU" sz="2400" b="1" dirty="0" smtClean="0">
                <a:latin typeface="Cambria Math" pitchFamily="18" charset="0"/>
                <a:ea typeface="Cambria Math" pitchFamily="18" charset="0"/>
              </a:rPr>
              <a:t>használhatók.</a:t>
            </a:r>
            <a:endParaRPr lang="hu-HU" sz="2400" b="1" dirty="0">
              <a:latin typeface="Cambria Math" pitchFamily="18" charset="0"/>
              <a:ea typeface="Cambria Math" pitchFamily="18" charset="0"/>
            </a:endParaRPr>
          </a:p>
          <a:p>
            <a:pPr algn="l"/>
            <a:endParaRPr lang="hu-H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315913"/>
            <a:ext cx="11430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52488" y="1361729"/>
            <a:ext cx="8870982" cy="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pPr algn="l"/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865290" y="380976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mbria Math" pitchFamily="18" charset="0"/>
                <a:ea typeface="Cambria Math" pitchFamily="18" charset="0"/>
              </a:rPr>
              <a:t>HR csatlakozása az EU-hoz</a:t>
            </a:r>
          </a:p>
          <a:p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71488" y="1793776"/>
            <a:ext cx="92519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hu-HU" sz="2400" dirty="0">
                <a:latin typeface="Cambria Math" pitchFamily="18" charset="0"/>
                <a:ea typeface="Cambria Math" pitchFamily="18" charset="0"/>
              </a:rPr>
              <a:t>Az Unió 28. tagállamaként 2013. július 1-jén HR csatlakozik az 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Unióhoz → 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megszűnik a HR-SI és a HR-HU </a:t>
            </a: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vámhatár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A 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csatlakozáshoz kapcsolódó dokumentumokat a HL 2012. április 24-én megjelent L112 száma tartalmazza:</a:t>
            </a:r>
          </a:p>
          <a:p>
            <a:pPr marL="800100" lvl="1" indent="-34290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átmeneti 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vámjogi rendelkezések a csatlakozás pillanatában „folyamatban” lévő vámeljárásokra (ezeket az Unió szabályok szerint le kell zárni: „8CC”);</a:t>
            </a:r>
          </a:p>
          <a:p>
            <a:pPr marL="800100" lvl="1" indent="-34290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uniós 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helyzet igazolása a „folyamatban” lévő ügyekben;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+ 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szükség lesz a VK és a VK-VHR kiigazítására is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COM 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várhatóan egy segédletet ad ki a csatlakozás vámtechnikai kérdéseiről 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hu-HU" sz="24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hu-HU" sz="2400" dirty="0">
                <a:latin typeface="Cambria Math" pitchFamily="18" charset="0"/>
                <a:ea typeface="Cambria Math" pitchFamily="18" charset="0"/>
              </a:rPr>
              <a:t>RO/BG csatlakozás szerint tervezzük a HR csatlakozás zökkenőmentes vámszakmai lebonyolítását)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1016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435208" y="2297832"/>
            <a:ext cx="9289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all" spc="0" dirty="0" smtClean="0">
                <a:ln w="0"/>
                <a:solidFill>
                  <a:srgbClr val="00863D"/>
                </a:solidFill>
                <a:effectLst>
                  <a:reflection blurRad="12700" stA="50000" endPos="50000" dist="5000" dir="5400000" sy="-100000" rotWithShape="0"/>
                </a:effectLst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192552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2F2FE9E2631DC84FBDF1DD5A1E4B575D" ma:contentTypeVersion="10" ma:contentTypeDescription="Új dokumentum létrehozása." ma:contentTypeScope="" ma:versionID="aa44aae7ee3e9228900bcfe2cc65373a">
  <xsd:schema xmlns:xsd="http://www.w3.org/2001/XMLSchema" xmlns:xs="http://www.w3.org/2001/XMLSchema" xmlns:p="http://schemas.microsoft.com/office/2006/metadata/properties" xmlns:ns1="http://schemas.microsoft.com/sharepoint/v3" xmlns:ns2="c67500be-a205-4978-a2d8-298a73f8c91f" xmlns:ns3="http://schemas.microsoft.com/sharepoint/v4" targetNamespace="http://schemas.microsoft.com/office/2006/metadata/properties" ma:root="true" ma:fieldsID="00d3d3d25957d337ade5b495f48131ea" ns1:_="" ns2:_="" ns3:_="">
    <xsd:import namespace="http://schemas.microsoft.com/sharepoint/v3"/>
    <xsd:import namespace="c67500be-a205-4978-a2d8-298a73f8c91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9" nillable="true" ma:displayName="Levél feladója" ma:hidden="true" ma:internalName="EmailSender">
      <xsd:simpleType>
        <xsd:restriction base="dms:Note">
          <xsd:maxLength value="255"/>
        </xsd:restriction>
      </xsd:simpleType>
    </xsd:element>
    <xsd:element name="EmailTo" ma:index="10" nillable="true" ma:displayName="Levél Címzett mezője" ma:hidden="true" ma:internalName="EmailTo">
      <xsd:simpleType>
        <xsd:restriction base="dms:Note">
          <xsd:maxLength value="255"/>
        </xsd:restriction>
      </xsd:simpleType>
    </xsd:element>
    <xsd:element name="EmailCc" ma:index="11" nillable="true" ma:displayName="Levél Másolatot kap mezője" ma:hidden="true" ma:internalName="EmailCc">
      <xsd:simpleType>
        <xsd:restriction base="dms:Note">
          <xsd:maxLength value="255"/>
        </xsd:restriction>
      </xsd:simpleType>
    </xsd:element>
    <xsd:element name="EmailFrom" ma:index="12" nillable="true" ma:displayName="Levél Feladó mezője" ma:description="" ma:hidden="true" ma:indexed="true" ma:internalName="EmailFrom">
      <xsd:simpleType>
        <xsd:restriction base="dms:Text"/>
      </xsd:simpleType>
    </xsd:element>
    <xsd:element name="EmailSubject" ma:index="13" nillable="true" ma:displayName="Levél Tárgy mezője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500be-a205-4978-a2d8-298a73f8c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4" nillable="true" ma:displayName="E-mail fejlécek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2E4DD39-C2C8-45DB-BB6F-282540C1D76B}"/>
</file>

<file path=customXml/itemProps2.xml><?xml version="1.0" encoding="utf-8"?>
<ds:datastoreItem xmlns:ds="http://schemas.openxmlformats.org/officeDocument/2006/customXml" ds:itemID="{45AB021E-541D-417D-914D-A9F10C5DD1CB}"/>
</file>

<file path=customXml/itemProps3.xml><?xml version="1.0" encoding="utf-8"?>
<ds:datastoreItem xmlns:ds="http://schemas.openxmlformats.org/officeDocument/2006/customXml" ds:itemID="{C6B7CFEB-645A-485A-839B-5FDDAD2D0E96}"/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Pages>0</Pages>
  <Words>2927</Words>
  <Characters>0</Characters>
  <Application>Microsoft Office PowerPoint</Application>
  <PresentationFormat>Egyéni</PresentationFormat>
  <Lines>0</Lines>
  <Paragraphs>467</Paragraphs>
  <Slides>56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14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56</vt:i4>
      </vt:variant>
    </vt:vector>
  </HeadingPairs>
  <TitlesOfParts>
    <vt:vector size="71" baseType="lpstr"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1_Title &amp; Bullets</vt:lpstr>
      <vt:lpstr>Dokumentum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EV kitöltése</vt:lpstr>
      <vt:lpstr>Közép-amerikai megállapodás</vt:lpstr>
      <vt:lpstr>Megállapodás Kolumbiával és Peruval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fekete.attila</cp:lastModifiedBy>
  <cp:revision>248</cp:revision>
  <cp:lastPrinted>2012-09-10T09:30:10Z</cp:lastPrinted>
  <dcterms:modified xsi:type="dcterms:W3CDTF">2013-01-10T07:26:17Z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0x0101002F2FE9E2631DC84FBDF1DD5A1E4B575D</vt:lpwstr>
  </property>
</Properties>
</file>